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9"/>
  </p:normalViewPr>
  <p:slideViewPr>
    <p:cSldViewPr snapToGrid="0" snapToObjects="1">
      <p:cViewPr varScale="1">
        <p:scale>
          <a:sx n="73" d="100"/>
          <a:sy n="73" d="100"/>
        </p:scale>
        <p:origin x="18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4" name="Shape 124"/>
          <p:cNvSpPr>
            <a:spLocks noGrp="1" noRot="1" noChangeAspect="1"/>
          </p:cNvSpPr>
          <p:nvPr>
            <p:ph type="sldImg"/>
          </p:nvPr>
        </p:nvSpPr>
        <p:spPr>
          <a:xfrm>
            <a:off x="1143000" y="685800"/>
            <a:ext cx="4572000" cy="3429000"/>
          </a:xfrm>
          <a:prstGeom prst="rect">
            <a:avLst/>
          </a:prstGeom>
        </p:spPr>
        <p:txBody>
          <a:bodyPr/>
          <a:lstStyle/>
          <a:p>
            <a:endParaRPr/>
          </a:p>
        </p:txBody>
      </p:sp>
      <p:sp>
        <p:nvSpPr>
          <p:cNvPr id="125" name="Shape 12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Τίτλος και υπότιτλος">
    <p:spTree>
      <p:nvGrpSpPr>
        <p:cNvPr id="1" name=""/>
        <p:cNvGrpSpPr/>
        <p:nvPr/>
      </p:nvGrpSpPr>
      <p:grpSpPr>
        <a:xfrm>
          <a:off x="0" y="0"/>
          <a:ext cx="0" cy="0"/>
          <a:chOff x="0" y="0"/>
          <a:chExt cx="0" cy="0"/>
        </a:xfrm>
      </p:grpSpPr>
      <p:sp>
        <p:nvSpPr>
          <p:cNvPr id="11" name="Κείμενο τίτλου"/>
          <p:cNvSpPr txBox="1">
            <a:spLocks noGrp="1"/>
          </p:cNvSpPr>
          <p:nvPr>
            <p:ph type="title"/>
          </p:nvPr>
        </p:nvSpPr>
        <p:spPr>
          <a:xfrm>
            <a:off x="1270000" y="1638300"/>
            <a:ext cx="10464800" cy="3302000"/>
          </a:xfrm>
          <a:prstGeom prst="rect">
            <a:avLst/>
          </a:prstGeom>
        </p:spPr>
        <p:txBody>
          <a:bodyPr anchor="b"/>
          <a:lstStyle/>
          <a:p>
            <a:r>
              <a:t>Κείμενο τίτλου</a:t>
            </a:r>
          </a:p>
        </p:txBody>
      </p:sp>
      <p:sp>
        <p:nvSpPr>
          <p:cNvPr id="12" name="Επίπεδο κύριου τμήματος ένα…"/>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13"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Παράθεση">
    <p:spTree>
      <p:nvGrpSpPr>
        <p:cNvPr id="1" name=""/>
        <p:cNvGrpSpPr/>
        <p:nvPr/>
      </p:nvGrpSpPr>
      <p:grpSpPr>
        <a:xfrm>
          <a:off x="0" y="0"/>
          <a:ext cx="0" cy="0"/>
          <a:chOff x="0" y="0"/>
          <a:chExt cx="0" cy="0"/>
        </a:xfrm>
      </p:grpSpPr>
      <p:sp>
        <p:nvSpPr>
          <p:cNvPr id="93" name="–Γιάννης Μηλοσπόρος"/>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–Γιάννης Μηλοσπόρος</a:t>
            </a:r>
          </a:p>
        </p:txBody>
      </p:sp>
      <p:sp>
        <p:nvSpPr>
          <p:cNvPr id="94" name="«Πληκτρολογήστε παράθεση εδώ.»"/>
          <p:cNvSpPr txBox="1">
            <a:spLocks noGrp="1"/>
          </p:cNvSpPr>
          <p:nvPr>
            <p:ph type="body" sz="quarter" idx="22"/>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«Πληκτρολογήστε παράθεση εδώ.» </a:t>
            </a:r>
          </a:p>
        </p:txBody>
      </p:sp>
      <p:sp>
        <p:nvSpPr>
          <p:cNvPr id="95"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Φωτογραφία">
    <p:spTree>
      <p:nvGrpSpPr>
        <p:cNvPr id="1" name=""/>
        <p:cNvGrpSpPr/>
        <p:nvPr/>
      </p:nvGrpSpPr>
      <p:grpSpPr>
        <a:xfrm>
          <a:off x="0" y="0"/>
          <a:ext cx="0" cy="0"/>
          <a:chOff x="0" y="0"/>
          <a:chExt cx="0" cy="0"/>
        </a:xfrm>
      </p:grpSpPr>
      <p:sp>
        <p:nvSpPr>
          <p:cNvPr id="102" name="Εικόνα"/>
          <p:cNvSpPr>
            <a:spLocks noGrp="1"/>
          </p:cNvSpPr>
          <p:nvPr>
            <p:ph type="pic" idx="21"/>
          </p:nvPr>
        </p:nvSpPr>
        <p:spPr>
          <a:xfrm>
            <a:off x="-929606" y="-12700"/>
            <a:ext cx="16551777" cy="11034518"/>
          </a:xfrm>
          <a:prstGeom prst="rect">
            <a:avLst/>
          </a:prstGeom>
        </p:spPr>
        <p:txBody>
          <a:bodyPr lIns="91439" tIns="45719" rIns="91439" bIns="45719" anchor="t">
            <a:noAutofit/>
          </a:bodyPr>
          <a:lstStyle/>
          <a:p>
            <a:endParaRPr/>
          </a:p>
        </p:txBody>
      </p:sp>
      <p:sp>
        <p:nvSpPr>
          <p:cNvPr id="103"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Κενό">
    <p:spTree>
      <p:nvGrpSpPr>
        <p:cNvPr id="1" name=""/>
        <p:cNvGrpSpPr/>
        <p:nvPr/>
      </p:nvGrpSpPr>
      <p:grpSpPr>
        <a:xfrm>
          <a:off x="0" y="0"/>
          <a:ext cx="0" cy="0"/>
          <a:chOff x="0" y="0"/>
          <a:chExt cx="0" cy="0"/>
        </a:xfrm>
      </p:grpSpPr>
      <p:sp>
        <p:nvSpPr>
          <p:cNvPr id="110"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Τίτλος - Κέντρο">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7" name="Κείμενο τίτλου"/>
          <p:cNvSpPr txBox="1">
            <a:spLocks noGrp="1"/>
          </p:cNvSpPr>
          <p:nvPr>
            <p:ph type="title"/>
          </p:nvPr>
        </p:nvSpPr>
        <p:spPr>
          <a:xfrm>
            <a:off x="1270000" y="3225800"/>
            <a:ext cx="10464800" cy="3302000"/>
          </a:xfrm>
          <a:prstGeom prst="rect">
            <a:avLst/>
          </a:prstGeom>
        </p:spPr>
        <p:txBody>
          <a:bodyPr/>
          <a:lstStyle>
            <a:lvl1pPr defTabSz="484886">
              <a:defRPr sz="5900" b="1">
                <a:ln w="7492" cap="flat">
                  <a:solidFill>
                    <a:srgbClr val="212121"/>
                  </a:solidFill>
                  <a:prstDash val="solid"/>
                  <a:miter lim="400000"/>
                </a:ln>
                <a:noFill/>
                <a:effectLst>
                  <a:outerShdw blurRad="12700" dist="63500" dir="18900000" rotWithShape="0">
                    <a:srgbClr val="000000"/>
                  </a:outerShdw>
                </a:effectLst>
                <a:latin typeface="Arial"/>
                <a:ea typeface="Arial"/>
                <a:cs typeface="Arial"/>
                <a:sym typeface="Arial"/>
              </a:defRPr>
            </a:lvl1pPr>
          </a:lstStyle>
          <a:p>
            <a:r>
              <a:t>Κείμενο τίτλου</a:t>
            </a:r>
          </a:p>
        </p:txBody>
      </p:sp>
      <p:sp>
        <p:nvSpPr>
          <p:cNvPr id="118" name="Αριθμός σλάιντ"/>
          <p:cNvSpPr txBox="1">
            <a:spLocks noGrp="1"/>
          </p:cNvSpPr>
          <p:nvPr>
            <p:ph type="sldNum" sz="quarter" idx="2"/>
          </p:nvPr>
        </p:nvSpPr>
        <p:spPr>
          <a:xfrm>
            <a:off x="6311798" y="92456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Φωτογραφία - Οριζόντια">
    <p:spTree>
      <p:nvGrpSpPr>
        <p:cNvPr id="1" name=""/>
        <p:cNvGrpSpPr/>
        <p:nvPr/>
      </p:nvGrpSpPr>
      <p:grpSpPr>
        <a:xfrm>
          <a:off x="0" y="0"/>
          <a:ext cx="0" cy="0"/>
          <a:chOff x="0" y="0"/>
          <a:chExt cx="0" cy="0"/>
        </a:xfrm>
      </p:grpSpPr>
      <p:sp>
        <p:nvSpPr>
          <p:cNvPr id="20" name="Εικόνα"/>
          <p:cNvSpPr>
            <a:spLocks noGrp="1"/>
          </p:cNvSpPr>
          <p:nvPr>
            <p:ph type="pic" idx="21"/>
          </p:nvPr>
        </p:nvSpPr>
        <p:spPr>
          <a:xfrm>
            <a:off x="-647700" y="508000"/>
            <a:ext cx="12369801" cy="6142538"/>
          </a:xfrm>
          <a:prstGeom prst="rect">
            <a:avLst/>
          </a:prstGeom>
        </p:spPr>
        <p:txBody>
          <a:bodyPr lIns="91439" tIns="45719" rIns="91439" bIns="45719" anchor="t">
            <a:noAutofit/>
          </a:bodyPr>
          <a:lstStyle/>
          <a:p>
            <a:endParaRPr/>
          </a:p>
        </p:txBody>
      </p:sp>
      <p:sp>
        <p:nvSpPr>
          <p:cNvPr id="21" name="Κείμενο τίτλου"/>
          <p:cNvSpPr txBox="1">
            <a:spLocks noGrp="1"/>
          </p:cNvSpPr>
          <p:nvPr>
            <p:ph type="title"/>
          </p:nvPr>
        </p:nvSpPr>
        <p:spPr>
          <a:xfrm>
            <a:off x="1270000" y="6718300"/>
            <a:ext cx="10464800" cy="1422400"/>
          </a:xfrm>
          <a:prstGeom prst="rect">
            <a:avLst/>
          </a:prstGeom>
        </p:spPr>
        <p:txBody>
          <a:bodyPr/>
          <a:lstStyle/>
          <a:p>
            <a:r>
              <a:t>Κείμενο τίτλου</a:t>
            </a:r>
          </a:p>
        </p:txBody>
      </p:sp>
      <p:sp>
        <p:nvSpPr>
          <p:cNvPr id="22" name="Επίπεδο κύριου τμήματος ένα…"/>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23"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Τίτλος - Κέντρο">
    <p:spTree>
      <p:nvGrpSpPr>
        <p:cNvPr id="1" name=""/>
        <p:cNvGrpSpPr/>
        <p:nvPr/>
      </p:nvGrpSpPr>
      <p:grpSpPr>
        <a:xfrm>
          <a:off x="0" y="0"/>
          <a:ext cx="0" cy="0"/>
          <a:chOff x="0" y="0"/>
          <a:chExt cx="0" cy="0"/>
        </a:xfrm>
      </p:grpSpPr>
      <p:sp>
        <p:nvSpPr>
          <p:cNvPr id="30" name="Κείμενο τίτλου"/>
          <p:cNvSpPr txBox="1">
            <a:spLocks noGrp="1"/>
          </p:cNvSpPr>
          <p:nvPr>
            <p:ph type="title"/>
          </p:nvPr>
        </p:nvSpPr>
        <p:spPr>
          <a:xfrm>
            <a:off x="1270000" y="3225800"/>
            <a:ext cx="10464800" cy="3302000"/>
          </a:xfrm>
          <a:prstGeom prst="rect">
            <a:avLst/>
          </a:prstGeom>
        </p:spPr>
        <p:txBody>
          <a:bodyPr/>
          <a:lstStyle/>
          <a:p>
            <a:r>
              <a:t>Κείμενο τίτλου</a:t>
            </a:r>
          </a:p>
        </p:txBody>
      </p:sp>
      <p:sp>
        <p:nvSpPr>
          <p:cNvPr id="31"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Φωτογραφία - κατακόρυφη">
    <p:spTree>
      <p:nvGrpSpPr>
        <p:cNvPr id="1" name=""/>
        <p:cNvGrpSpPr/>
        <p:nvPr/>
      </p:nvGrpSpPr>
      <p:grpSpPr>
        <a:xfrm>
          <a:off x="0" y="0"/>
          <a:ext cx="0" cy="0"/>
          <a:chOff x="0" y="0"/>
          <a:chExt cx="0" cy="0"/>
        </a:xfrm>
      </p:grpSpPr>
      <p:sp>
        <p:nvSpPr>
          <p:cNvPr id="38" name="Εικόνα"/>
          <p:cNvSpPr>
            <a:spLocks noGrp="1"/>
          </p:cNvSpPr>
          <p:nvPr>
            <p:ph type="pic" idx="21"/>
          </p:nvPr>
        </p:nvSpPr>
        <p:spPr>
          <a:xfrm>
            <a:off x="2451058" y="-138499"/>
            <a:ext cx="13525502" cy="9017002"/>
          </a:xfrm>
          <a:prstGeom prst="rect">
            <a:avLst/>
          </a:prstGeom>
        </p:spPr>
        <p:txBody>
          <a:bodyPr lIns="91439" tIns="45719" rIns="91439" bIns="45719" anchor="t">
            <a:noAutofit/>
          </a:bodyPr>
          <a:lstStyle/>
          <a:p>
            <a:endParaRPr/>
          </a:p>
        </p:txBody>
      </p:sp>
      <p:sp>
        <p:nvSpPr>
          <p:cNvPr id="39" name="Κείμενο τίτλου"/>
          <p:cNvSpPr txBox="1">
            <a:spLocks noGrp="1"/>
          </p:cNvSpPr>
          <p:nvPr>
            <p:ph type="title"/>
          </p:nvPr>
        </p:nvSpPr>
        <p:spPr>
          <a:xfrm>
            <a:off x="952500" y="635000"/>
            <a:ext cx="5334000" cy="3987800"/>
          </a:xfrm>
          <a:prstGeom prst="rect">
            <a:avLst/>
          </a:prstGeom>
        </p:spPr>
        <p:txBody>
          <a:bodyPr anchor="b"/>
          <a:lstStyle>
            <a:lvl1pPr>
              <a:defRPr sz="6000"/>
            </a:lvl1pPr>
          </a:lstStyle>
          <a:p>
            <a:r>
              <a:t>Κείμενο τίτλου</a:t>
            </a:r>
          </a:p>
        </p:txBody>
      </p:sp>
      <p:sp>
        <p:nvSpPr>
          <p:cNvPr id="40" name="Επίπεδο κύριου τμήματος ένα…"/>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41"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Τίτλος - Πάνω">
    <p:spTree>
      <p:nvGrpSpPr>
        <p:cNvPr id="1" name=""/>
        <p:cNvGrpSpPr/>
        <p:nvPr/>
      </p:nvGrpSpPr>
      <p:grpSpPr>
        <a:xfrm>
          <a:off x="0" y="0"/>
          <a:ext cx="0" cy="0"/>
          <a:chOff x="0" y="0"/>
          <a:chExt cx="0" cy="0"/>
        </a:xfrm>
      </p:grpSpPr>
      <p:sp>
        <p:nvSpPr>
          <p:cNvPr id="48" name="Κείμενο τίτλου"/>
          <p:cNvSpPr txBox="1">
            <a:spLocks noGrp="1"/>
          </p:cNvSpPr>
          <p:nvPr>
            <p:ph type="title"/>
          </p:nvPr>
        </p:nvSpPr>
        <p:spPr>
          <a:prstGeom prst="rect">
            <a:avLst/>
          </a:prstGeom>
        </p:spPr>
        <p:txBody>
          <a:bodyPr/>
          <a:lstStyle/>
          <a:p>
            <a:r>
              <a:t>Κείμενο τίτλου</a:t>
            </a:r>
          </a:p>
        </p:txBody>
      </p:sp>
      <p:sp>
        <p:nvSpPr>
          <p:cNvPr id="49"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Τίτλος και κουκκίδες">
    <p:spTree>
      <p:nvGrpSpPr>
        <p:cNvPr id="1" name=""/>
        <p:cNvGrpSpPr/>
        <p:nvPr/>
      </p:nvGrpSpPr>
      <p:grpSpPr>
        <a:xfrm>
          <a:off x="0" y="0"/>
          <a:ext cx="0" cy="0"/>
          <a:chOff x="0" y="0"/>
          <a:chExt cx="0" cy="0"/>
        </a:xfrm>
      </p:grpSpPr>
      <p:sp>
        <p:nvSpPr>
          <p:cNvPr id="56" name="Κείμενο τίτλου"/>
          <p:cNvSpPr txBox="1">
            <a:spLocks noGrp="1"/>
          </p:cNvSpPr>
          <p:nvPr>
            <p:ph type="title"/>
          </p:nvPr>
        </p:nvSpPr>
        <p:spPr>
          <a:prstGeom prst="rect">
            <a:avLst/>
          </a:prstGeom>
        </p:spPr>
        <p:txBody>
          <a:bodyPr/>
          <a:lstStyle/>
          <a:p>
            <a:r>
              <a:t>Κείμενο τίτλου</a:t>
            </a:r>
          </a:p>
        </p:txBody>
      </p:sp>
      <p:sp>
        <p:nvSpPr>
          <p:cNvPr id="57" name="Επίπεδο κύριου τμήματος ένα…"/>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58"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Τίτλος, κουκκίδες και φωτογραφίες">
    <p:spTree>
      <p:nvGrpSpPr>
        <p:cNvPr id="1" name=""/>
        <p:cNvGrpSpPr/>
        <p:nvPr/>
      </p:nvGrpSpPr>
      <p:grpSpPr>
        <a:xfrm>
          <a:off x="0" y="0"/>
          <a:ext cx="0" cy="0"/>
          <a:chOff x="0" y="0"/>
          <a:chExt cx="0" cy="0"/>
        </a:xfrm>
      </p:grpSpPr>
      <p:sp>
        <p:nvSpPr>
          <p:cNvPr id="65" name="Εικόνα"/>
          <p:cNvSpPr>
            <a:spLocks noGrp="1"/>
          </p:cNvSpPr>
          <p:nvPr>
            <p:ph type="pic" idx="21"/>
          </p:nvPr>
        </p:nvSpPr>
        <p:spPr>
          <a:xfrm>
            <a:off x="4473575" y="2032000"/>
            <a:ext cx="10287000" cy="6858000"/>
          </a:xfrm>
          <a:prstGeom prst="rect">
            <a:avLst/>
          </a:prstGeom>
        </p:spPr>
        <p:txBody>
          <a:bodyPr lIns="91439" tIns="45719" rIns="91439" bIns="45719" anchor="t">
            <a:noAutofit/>
          </a:bodyPr>
          <a:lstStyle/>
          <a:p>
            <a:endParaRPr/>
          </a:p>
        </p:txBody>
      </p:sp>
      <p:sp>
        <p:nvSpPr>
          <p:cNvPr id="66" name="Κείμενο τίτλου"/>
          <p:cNvSpPr txBox="1">
            <a:spLocks noGrp="1"/>
          </p:cNvSpPr>
          <p:nvPr>
            <p:ph type="title"/>
          </p:nvPr>
        </p:nvSpPr>
        <p:spPr>
          <a:prstGeom prst="rect">
            <a:avLst/>
          </a:prstGeom>
        </p:spPr>
        <p:txBody>
          <a:bodyPr/>
          <a:lstStyle/>
          <a:p>
            <a:r>
              <a:t>Κείμενο τίτλου</a:t>
            </a:r>
          </a:p>
        </p:txBody>
      </p:sp>
      <p:sp>
        <p:nvSpPr>
          <p:cNvPr id="67" name="Επίπεδο κύριου τμήματος ένα…"/>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68"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Κουκκίδες">
    <p:spTree>
      <p:nvGrpSpPr>
        <p:cNvPr id="1" name=""/>
        <p:cNvGrpSpPr/>
        <p:nvPr/>
      </p:nvGrpSpPr>
      <p:grpSpPr>
        <a:xfrm>
          <a:off x="0" y="0"/>
          <a:ext cx="0" cy="0"/>
          <a:chOff x="0" y="0"/>
          <a:chExt cx="0" cy="0"/>
        </a:xfrm>
      </p:grpSpPr>
      <p:sp>
        <p:nvSpPr>
          <p:cNvPr id="75" name="Επίπεδο κύριου τμήματος ένα…"/>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76"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Φωτογραφία - 3 εικόνες">
    <p:spTree>
      <p:nvGrpSpPr>
        <p:cNvPr id="1" name=""/>
        <p:cNvGrpSpPr/>
        <p:nvPr/>
      </p:nvGrpSpPr>
      <p:grpSpPr>
        <a:xfrm>
          <a:off x="0" y="0"/>
          <a:ext cx="0" cy="0"/>
          <a:chOff x="0" y="0"/>
          <a:chExt cx="0" cy="0"/>
        </a:xfrm>
      </p:grpSpPr>
      <p:sp>
        <p:nvSpPr>
          <p:cNvPr id="83" name="Εικόνα"/>
          <p:cNvSpPr>
            <a:spLocks noGrp="1"/>
          </p:cNvSpPr>
          <p:nvPr>
            <p:ph type="pic" sz="quarter" idx="21"/>
          </p:nvPr>
        </p:nvSpPr>
        <p:spPr>
          <a:xfrm>
            <a:off x="6426200" y="4965700"/>
            <a:ext cx="5886450" cy="3924300"/>
          </a:xfrm>
          <a:prstGeom prst="rect">
            <a:avLst/>
          </a:prstGeom>
        </p:spPr>
        <p:txBody>
          <a:bodyPr lIns="91439" tIns="45719" rIns="91439" bIns="45719" anchor="t">
            <a:noAutofit/>
          </a:bodyPr>
          <a:lstStyle/>
          <a:p>
            <a:endParaRPr/>
          </a:p>
        </p:txBody>
      </p:sp>
      <p:sp>
        <p:nvSpPr>
          <p:cNvPr id="84" name="Εικόνα"/>
          <p:cNvSpPr>
            <a:spLocks noGrp="1"/>
          </p:cNvSpPr>
          <p:nvPr>
            <p:ph type="pic" sz="quarter" idx="22"/>
          </p:nvPr>
        </p:nvSpPr>
        <p:spPr>
          <a:xfrm>
            <a:off x="6737350" y="639233"/>
            <a:ext cx="5880100" cy="3920067"/>
          </a:xfrm>
          <a:prstGeom prst="rect">
            <a:avLst/>
          </a:prstGeom>
        </p:spPr>
        <p:txBody>
          <a:bodyPr lIns="91439" tIns="45719" rIns="91439" bIns="45719" anchor="t">
            <a:noAutofit/>
          </a:bodyPr>
          <a:lstStyle/>
          <a:p>
            <a:endParaRPr/>
          </a:p>
        </p:txBody>
      </p:sp>
      <p:sp>
        <p:nvSpPr>
          <p:cNvPr id="85" name="Εικόνα"/>
          <p:cNvSpPr>
            <a:spLocks noGrp="1"/>
          </p:cNvSpPr>
          <p:nvPr>
            <p:ph type="pic" idx="23"/>
          </p:nvPr>
        </p:nvSpPr>
        <p:spPr>
          <a:xfrm>
            <a:off x="-3400425" y="-127000"/>
            <a:ext cx="13525500" cy="9017000"/>
          </a:xfrm>
          <a:prstGeom prst="rect">
            <a:avLst/>
          </a:prstGeom>
        </p:spPr>
        <p:txBody>
          <a:bodyPr lIns="91439" tIns="45719" rIns="91439" bIns="45719" anchor="t">
            <a:noAutofit/>
          </a:bodyPr>
          <a:lstStyle/>
          <a:p>
            <a:endParaRPr/>
          </a:p>
        </p:txBody>
      </p:sp>
      <p:sp>
        <p:nvSpPr>
          <p:cNvPr id="86" name="Αριθμός σλάιντ"/>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Κείμενο τίτλου"/>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Κείμενο τίτλου</a:t>
            </a:r>
          </a:p>
        </p:txBody>
      </p:sp>
      <p:sp>
        <p:nvSpPr>
          <p:cNvPr id="3" name="Επίπεδο κύριου τμήματος ένα…"/>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Επίπεδο κύριου τμήματος ένα</a:t>
            </a:r>
          </a:p>
          <a:p>
            <a:pPr lvl="1"/>
            <a:r>
              <a:t>Επίπεδο κύριου τμήματος δύο</a:t>
            </a:r>
          </a:p>
          <a:p>
            <a:pPr lvl="2"/>
            <a:r>
              <a:t>Επίπεδο κύριου τμήματος τρία</a:t>
            </a:r>
          </a:p>
          <a:p>
            <a:pPr lvl="3"/>
            <a:r>
              <a:t>Επίπεδο κύριου τμήματος τέσσερα</a:t>
            </a:r>
          </a:p>
          <a:p>
            <a:pPr lvl="4"/>
            <a:r>
              <a:t>Επίπεδο κύριου τμήματος πέντε</a:t>
            </a:r>
          </a:p>
        </p:txBody>
      </p:sp>
      <p:sp>
        <p:nvSpPr>
          <p:cNvPr id="4" name="Αριθμός σλάιντ"/>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menti.com" TargetMode="External"/><Relationship Id="rId2" Type="http://schemas.openxmlformats.org/officeDocument/2006/relationships/image" Target="../media/image9.t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t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7.t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menti.com"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4.t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menti.com" TargetMode="External"/><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hyperlink" Target="http://menti.com"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Εικόνα" descr="Εικόνα"/>
          <p:cNvPicPr>
            <a:picLocks noChangeAspect="1"/>
          </p:cNvPicPr>
          <p:nvPr/>
        </p:nvPicPr>
        <p:blipFill>
          <a:blip r:embed="rId2"/>
          <a:stretch>
            <a:fillRect/>
          </a:stretch>
        </p:blipFill>
        <p:spPr>
          <a:xfrm>
            <a:off x="-431800" y="-50307"/>
            <a:ext cx="14942994" cy="10155433"/>
          </a:xfrm>
          <a:prstGeom prst="rect">
            <a:avLst/>
          </a:prstGeom>
          <a:ln w="12700">
            <a:miter lim="400000"/>
          </a:ln>
        </p:spPr>
      </p:pic>
      <p:sp>
        <p:nvSpPr>
          <p:cNvPr id="128" name="Αντισώματα Παραπληροφόρησης"/>
          <p:cNvSpPr txBox="1">
            <a:spLocks noGrp="1"/>
          </p:cNvSpPr>
          <p:nvPr>
            <p:ph type="ctrTitle"/>
          </p:nvPr>
        </p:nvSpPr>
        <p:spPr>
          <a:prstGeom prst="rect">
            <a:avLst/>
          </a:prstGeom>
        </p:spPr>
        <p:txBody>
          <a:bodyPr/>
          <a:lstStyle>
            <a:lvl1pPr>
              <a:defRPr>
                <a:effectLst>
                  <a:outerShdw blurRad="12700" dist="63500" dir="1620000" rotWithShape="0">
                    <a:srgbClr val="000000"/>
                  </a:outerShdw>
                </a:effectLst>
              </a:defRPr>
            </a:lvl1pPr>
          </a:lstStyle>
          <a:p>
            <a:r>
              <a:t>Αντισώματα Παραπληροφόρησης</a:t>
            </a:r>
          </a:p>
        </p:txBody>
      </p:sp>
      <p:sp>
        <p:nvSpPr>
          <p:cNvPr id="129" name="Μια πρακτική εφαρμογή στο  Δημοτικό Αποστόλου Λουκά Στροβόλου"/>
          <p:cNvSpPr txBox="1">
            <a:spLocks noGrp="1"/>
          </p:cNvSpPr>
          <p:nvPr>
            <p:ph type="subTitle" sz="quarter" idx="1"/>
          </p:nvPr>
        </p:nvSpPr>
        <p:spPr>
          <a:xfrm>
            <a:off x="1270000" y="177800"/>
            <a:ext cx="10464800" cy="1130300"/>
          </a:xfrm>
          <a:prstGeom prst="rect">
            <a:avLst/>
          </a:prstGeom>
        </p:spPr>
        <p:txBody>
          <a:bodyPr/>
          <a:lstStyle/>
          <a:p>
            <a:pPr defTabSz="344677">
              <a:defRPr sz="2183">
                <a:effectLst>
                  <a:outerShdw blurRad="7492" dist="37464" dir="2340000" rotWithShape="0">
                    <a:srgbClr val="000000"/>
                  </a:outerShdw>
                </a:effectLst>
              </a:defRPr>
            </a:pPr>
            <a:r>
              <a:rPr b="1"/>
              <a:t>Μια πρακτική εφαρμογή στο </a:t>
            </a:r>
            <a:br>
              <a:rPr b="1"/>
            </a:br>
            <a:r>
              <a:rPr b="1"/>
              <a:t>Δημοτικό Αποστόλου Λουκά Στροβόλου</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Στιγμιότυπο 2021-12-11, 5.29.59 πμ.png" descr="Στιγμιότυπο 2021-12-11, 5.29.59 πμ.png"/>
          <p:cNvPicPr>
            <a:picLocks noChangeAspect="1"/>
          </p:cNvPicPr>
          <p:nvPr/>
        </p:nvPicPr>
        <p:blipFill>
          <a:blip r:embed="rId2"/>
          <a:stretch>
            <a:fillRect/>
          </a:stretch>
        </p:blipFill>
        <p:spPr>
          <a:xfrm>
            <a:off x="-2052005" y="228450"/>
            <a:ext cx="17108810" cy="92967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Man launches himself in self-made rocket to prove flat Earth theory_720P HD.mp4" descr="Man launches himself in self-made rocket to prove flat Earth theory_720P HD.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1219200"/>
            <a:ext cx="13004800" cy="73152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58" fill="hold"/>
                                        <p:tgtEl>
                                          <p:spTgt spid="15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0"/>
                </p:tgtEl>
              </p:cMediaNode>
            </p:video>
            <p:seq concurrent="1" prevAc="none" nextAc="seek">
              <p:cTn id="8" restart="whenNotActive" fill="hold" evtFilter="cancelBubble" nodeType="interactiveSeq">
                <p:stCondLst>
                  <p:cond evt="onClick" delay="0">
                    <p:tgtEl>
                      <p:spTgt spid="15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0"/>
                                        </p:tgtEl>
                                      </p:cBhvr>
                                    </p:cmd>
                                  </p:childTnLst>
                                </p:cTn>
                              </p:par>
                            </p:childTnLst>
                          </p:cTn>
                        </p:par>
                      </p:childTnLst>
                    </p:cTn>
                  </p:par>
                </p:childTnLst>
              </p:cTn>
              <p:nextCondLst>
                <p:cond evt="onClick" delay="0">
                  <p:tgtEl>
                    <p:spTgt spid="15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Εικόνα" descr="Εικόνα"/>
          <p:cNvPicPr>
            <a:picLocks noChangeAspect="1"/>
          </p:cNvPicPr>
          <p:nvPr/>
        </p:nvPicPr>
        <p:blipFill>
          <a:blip r:embed="rId2"/>
          <a:stretch>
            <a:fillRect/>
          </a:stretch>
        </p:blipFill>
        <p:spPr>
          <a:xfrm>
            <a:off x="0" y="1219200"/>
            <a:ext cx="13004800" cy="73152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Εικόνα" descr="Εικόνα"/>
          <p:cNvPicPr>
            <a:picLocks noChangeAspect="1"/>
          </p:cNvPicPr>
          <p:nvPr/>
        </p:nvPicPr>
        <p:blipFill>
          <a:blip r:embed="rId2"/>
          <a:stretch>
            <a:fillRect/>
          </a:stretch>
        </p:blipFill>
        <p:spPr>
          <a:xfrm>
            <a:off x="-3276600" y="-141224"/>
            <a:ext cx="16423223" cy="9915520"/>
          </a:xfrm>
          <a:prstGeom prst="rect">
            <a:avLst/>
          </a:prstGeom>
          <a:ln w="12700">
            <a:miter lim="400000"/>
          </a:ln>
        </p:spPr>
      </p:pic>
      <p:sp>
        <p:nvSpPr>
          <p:cNvPr id="155" name="menti.com, κωδικός…"/>
          <p:cNvSpPr txBox="1"/>
          <p:nvPr/>
        </p:nvSpPr>
        <p:spPr>
          <a:xfrm>
            <a:off x="3532276" y="6104841"/>
            <a:ext cx="5940248" cy="1557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0">
                <a:solidFill>
                  <a:srgbClr val="000000"/>
                </a:solidFill>
                <a:latin typeface="+mn-lt"/>
                <a:ea typeface="+mn-ea"/>
                <a:cs typeface="+mn-cs"/>
                <a:sym typeface="Helvetica Neue Medium"/>
              </a:defRPr>
            </a:pPr>
            <a:r>
              <a:rPr u="sng">
                <a:hlinkClick r:id="rId3"/>
              </a:rPr>
              <a:t>menti.com</a:t>
            </a:r>
            <a:r>
              <a:t>, κωδικός </a:t>
            </a:r>
          </a:p>
          <a:p>
            <a:pPr>
              <a:defRPr sz="4800" b="0">
                <a:solidFill>
                  <a:srgbClr val="000000"/>
                </a:solidFill>
                <a:latin typeface="+mn-lt"/>
                <a:ea typeface="+mn-ea"/>
                <a:cs typeface="+mn-cs"/>
                <a:sym typeface="Helvetica Neue Medium"/>
              </a:defRPr>
            </a:pPr>
            <a:r>
              <a:t>4445 0766</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7" name="Εικόνα" descr="Εικόνα"/>
          <p:cNvPicPr>
            <a:picLocks noChangeAspect="1"/>
          </p:cNvPicPr>
          <p:nvPr/>
        </p:nvPicPr>
        <p:blipFill>
          <a:blip r:embed="rId2"/>
          <a:stretch>
            <a:fillRect/>
          </a:stretch>
        </p:blipFill>
        <p:spPr>
          <a:xfrm>
            <a:off x="38100" y="12673"/>
            <a:ext cx="14097089" cy="845825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Εικόνα" descr="Εικόνα"/>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61142"/>
            <a:ext cx="13004800" cy="7431316"/>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Είδη Παραπληροφόρησης"/>
          <p:cNvSpPr txBox="1">
            <a:spLocks noGrp="1"/>
          </p:cNvSpPr>
          <p:nvPr>
            <p:ph type="title"/>
          </p:nvPr>
        </p:nvSpPr>
        <p:spPr>
          <a:prstGeom prst="rect">
            <a:avLst/>
          </a:prstGeom>
        </p:spPr>
        <p:txBody>
          <a:bodyPr/>
          <a:lstStyle>
            <a:lvl1pPr>
              <a:defRPr sz="6700"/>
            </a:lvl1pPr>
          </a:lstStyle>
          <a:p>
            <a:r>
              <a:t>Είδη Παραπληροφόρησης</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Σάτιρα"/>
          <p:cNvSpPr txBox="1">
            <a:spLocks noGrp="1"/>
          </p:cNvSpPr>
          <p:nvPr>
            <p:ph type="title"/>
          </p:nvPr>
        </p:nvSpPr>
        <p:spPr>
          <a:prstGeom prst="rect">
            <a:avLst/>
          </a:prstGeom>
        </p:spPr>
        <p:txBody>
          <a:bodyPr/>
          <a:lstStyle>
            <a:lvl1pPr>
              <a:defRPr sz="6700"/>
            </a:lvl1pPr>
          </a:lstStyle>
          <a:p>
            <a:r>
              <a:t>Σάτιρα</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Radio Arvyla - Ypologistes Stin Arxaia Ellada_360P.mp4" descr="Radio Arvyla - Ypologistes Stin Arxaia Ellada_360P.mp4"/>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3004800" cy="97536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76" fill="hold"/>
                                        <p:tgtEl>
                                          <p:spTgt spid="16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65"/>
                </p:tgtEl>
              </p:cMediaNode>
            </p:video>
            <p:seq concurrent="1" prevAc="none" nextAc="seek">
              <p:cTn id="8" restart="whenNotActive" fill="hold" evtFilter="cancelBubble" nodeType="interactiveSeq">
                <p:stCondLst>
                  <p:cond evt="onClick" delay="0">
                    <p:tgtEl>
                      <p:spTgt spid="16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5"/>
                                        </p:tgtEl>
                                      </p:cBhvr>
                                    </p:cmd>
                                  </p:childTnLst>
                                </p:cTn>
                              </p:par>
                            </p:childTnLst>
                          </p:cTn>
                        </p:par>
                      </p:childTnLst>
                    </p:cTn>
                  </p:par>
                </p:childTnLst>
              </p:cTn>
              <p:nextCondLst>
                <p:cond evt="onClick" delay="0">
                  <p:tgtEl>
                    <p:spTgt spid="16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Ψευδές Συγκείμενο"/>
          <p:cNvSpPr txBox="1">
            <a:spLocks noGrp="1"/>
          </p:cNvSpPr>
          <p:nvPr>
            <p:ph type="title"/>
          </p:nvPr>
        </p:nvSpPr>
        <p:spPr>
          <a:prstGeom prst="rect">
            <a:avLst/>
          </a:prstGeom>
        </p:spPr>
        <p:txBody>
          <a:bodyPr/>
          <a:lstStyle>
            <a:lvl1pPr>
              <a:defRPr sz="6700"/>
            </a:lvl1pPr>
          </a:lstStyle>
          <a:p>
            <a:r>
              <a:t>Ψευδές Συγκείμενο</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2 αλήθειες και ένα ψέμα…"/>
          <p:cNvSpPr txBox="1">
            <a:spLocks noGrp="1"/>
          </p:cNvSpPr>
          <p:nvPr>
            <p:ph type="title"/>
          </p:nvPr>
        </p:nvSpPr>
        <p:spPr>
          <a:prstGeom prst="rect">
            <a:avLst/>
          </a:prstGeom>
        </p:spPr>
        <p:txBody>
          <a:bodyPr/>
          <a:lstStyle>
            <a:lvl1pPr>
              <a:defRPr sz="6100"/>
            </a:lvl1pPr>
          </a:lstStyle>
          <a:p>
            <a:r>
              <a:t>…2 αλήθειες και ένα ψέμα…</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Εικόνα" descr="Εικόνα"/>
          <p:cNvPicPr>
            <a:picLocks noChangeAspect="1"/>
          </p:cNvPicPr>
          <p:nvPr/>
        </p:nvPicPr>
        <p:blipFill>
          <a:blip r:embed="rId2"/>
          <a:stretch>
            <a:fillRect/>
          </a:stretch>
        </p:blipFill>
        <p:spPr>
          <a:xfrm>
            <a:off x="0" y="0"/>
            <a:ext cx="13004800" cy="97536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Εικόνα" descr="Εικόνα"/>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50" y="2559050"/>
            <a:ext cx="6254170" cy="4095819"/>
          </a:xfrm>
          <a:prstGeom prst="rect">
            <a:avLst/>
          </a:prstGeom>
          <a:ln w="12700">
            <a:miter lim="400000"/>
          </a:ln>
        </p:spPr>
      </p:pic>
      <p:pic>
        <p:nvPicPr>
          <p:cNvPr id="172" name="Εικόνα" descr="Εικόνα"/>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37350" y="2559050"/>
            <a:ext cx="6254170" cy="4095819"/>
          </a:xfrm>
          <a:prstGeom prst="rect">
            <a:avLst/>
          </a:prstGeom>
          <a:ln w="12700">
            <a:miter lim="400000"/>
          </a:ln>
        </p:spPr>
      </p:pic>
      <p:sp>
        <p:nvSpPr>
          <p:cNvPr id="173" name="Συναυλία Metallica στη Μόσχα, 1991"/>
          <p:cNvSpPr txBox="1"/>
          <p:nvPr/>
        </p:nvSpPr>
        <p:spPr>
          <a:xfrm>
            <a:off x="454598" y="6817970"/>
            <a:ext cx="5383074"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Συναυλία Metallica στη Μόσχα, 1991</a:t>
            </a:r>
          </a:p>
        </p:txBody>
      </p:sp>
      <p:sp>
        <p:nvSpPr>
          <p:cNvPr id="174" name="Μαζική διαδήλωση στην Ισπανία  κατά των μέτρων λιτότητας (2013)"/>
          <p:cNvSpPr txBox="1"/>
          <p:nvPr/>
        </p:nvSpPr>
        <p:spPr>
          <a:xfrm>
            <a:off x="7337947" y="6887820"/>
            <a:ext cx="5052976"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Μαζική διαδήλωση στην Ισπανία </a:t>
            </a:r>
            <a:br/>
            <a:r>
              <a:t>κατά των μέτρων λιτότητας (2013)</a:t>
            </a:r>
          </a:p>
        </p:txBody>
      </p:sp>
      <p:sp>
        <p:nvSpPr>
          <p:cNvPr id="175" name="Διαδήλωση στην Αυστρία κατά των υποχρεωτικών εμβολιασμών (2021)"/>
          <p:cNvSpPr txBox="1"/>
          <p:nvPr/>
        </p:nvSpPr>
        <p:spPr>
          <a:xfrm>
            <a:off x="7093650" y="7857125"/>
            <a:ext cx="5770170"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Διαδήλωση στην Αυστρία κατά</a:t>
            </a:r>
            <a:br/>
            <a:r>
              <a:t>των υποχρεωτικών εμβολιασμών (2021)</a:t>
            </a:r>
          </a:p>
        </p:txBody>
      </p:sp>
      <p:sp>
        <p:nvSpPr>
          <p:cNvPr id="176" name="Διαδήλωση κάπου, για κάτι, (20ΧΧ)"/>
          <p:cNvSpPr txBox="1"/>
          <p:nvPr/>
        </p:nvSpPr>
        <p:spPr>
          <a:xfrm>
            <a:off x="7429083" y="9010581"/>
            <a:ext cx="509930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Διαδήλωση κάπου, για κάτι, (20ΧΧ)</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Πλαστοπροσωπία"/>
          <p:cNvSpPr txBox="1">
            <a:spLocks noGrp="1"/>
          </p:cNvSpPr>
          <p:nvPr>
            <p:ph type="title"/>
          </p:nvPr>
        </p:nvSpPr>
        <p:spPr>
          <a:prstGeom prst="rect">
            <a:avLst/>
          </a:prstGeom>
        </p:spPr>
        <p:txBody>
          <a:bodyPr/>
          <a:lstStyle>
            <a:lvl1pPr>
              <a:defRPr sz="6700"/>
            </a:lvl1pPr>
          </a:lstStyle>
          <a:p>
            <a:r>
              <a:t>Πλαστοπροσωπία</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 name="Εικόνα" descr="Εικόνα"/>
          <p:cNvPicPr>
            <a:picLocks noChangeAspect="1"/>
          </p:cNvPicPr>
          <p:nvPr/>
        </p:nvPicPr>
        <p:blipFill>
          <a:blip r:embed="rId2"/>
          <a:stretch>
            <a:fillRect/>
          </a:stretch>
        </p:blipFill>
        <p:spPr>
          <a:xfrm>
            <a:off x="0" y="1262549"/>
            <a:ext cx="13004800" cy="722850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Εικόνα" descr="Εικόνα"/>
          <p:cNvPicPr>
            <a:picLocks noChangeAspect="1"/>
          </p:cNvPicPr>
          <p:nvPr/>
        </p:nvPicPr>
        <p:blipFill>
          <a:blip r:embed="rId2"/>
          <a:stretch>
            <a:fillRect/>
          </a:stretch>
        </p:blipFill>
        <p:spPr>
          <a:xfrm>
            <a:off x="25400" y="556427"/>
            <a:ext cx="12954000" cy="8640746"/>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Κατασκευασμένο περιεχόμενο"/>
          <p:cNvSpPr txBox="1">
            <a:spLocks noGrp="1"/>
          </p:cNvSpPr>
          <p:nvPr>
            <p:ph type="title"/>
          </p:nvPr>
        </p:nvSpPr>
        <p:spPr>
          <a:prstGeom prst="rect">
            <a:avLst/>
          </a:prstGeom>
        </p:spPr>
        <p:txBody>
          <a:bodyPr/>
          <a:lstStyle>
            <a:lvl1pPr>
              <a:defRPr sz="6700"/>
            </a:lvl1pPr>
          </a:lstStyle>
          <a:p>
            <a:r>
              <a:t>Κατασκευασμένο περιεχόμενο</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Λέγεσαι Αμερική αλλά δεν λέγεσαι Αμερική, καθ ότι ο Αμέρικο Βεσπούτσι ήταν βαφτισμένος Όμηρος. Μικρόν τον φώναζαν Ομέρικο και παραποιήθηκε σε Αμέρικο.…"/>
          <p:cNvSpPr txBox="1">
            <a:spLocks noGrp="1"/>
          </p:cNvSpPr>
          <p:nvPr>
            <p:ph type="title"/>
          </p:nvPr>
        </p:nvSpPr>
        <p:spPr>
          <a:xfrm>
            <a:off x="1270000" y="251445"/>
            <a:ext cx="10464800" cy="9250710"/>
          </a:xfrm>
          <a:prstGeom prst="rect">
            <a:avLst/>
          </a:prstGeom>
        </p:spPr>
        <p:txBody>
          <a:bodyPr/>
          <a:lstStyle/>
          <a:p>
            <a:pPr>
              <a:defRPr sz="2200"/>
            </a:pPr>
            <a:r>
              <a:rPr>
                <a:solidFill>
                  <a:schemeClr val="accent4"/>
                </a:solidFill>
              </a:rPr>
              <a:t>Λέγεσαι Αμερική</a:t>
            </a:r>
            <a:r>
              <a:t> αλλά δεν λέγεσαι Αμερική, καθ ότι ο Αμέρικο Βεσπούτσι ήταν βαφτισμένος Όμηρος. Μικρόν τον φώναζαν Ομέρικο και παραποιήθηκε σε Αμέρικο.</a:t>
            </a:r>
          </a:p>
          <a:p>
            <a:pPr>
              <a:defRPr sz="2200"/>
            </a:pPr>
            <a:r>
              <a:t>Η </a:t>
            </a:r>
            <a:r>
              <a:rPr>
                <a:solidFill>
                  <a:schemeClr val="accent4">
                    <a:hueOff val="468000"/>
                    <a:satOff val="-4761"/>
                    <a:lumOff val="10196"/>
                  </a:schemeClr>
                </a:solidFill>
              </a:rPr>
              <a:t>συμπαθέστατη Γερμανία</a:t>
            </a:r>
            <a:r>
              <a:t>. Αυτοί αυτοαποκαλούνται Deutschland. Το πρώτο συνθετικό είναι το Deus δηλαδή Δίας, και το δεύτερο είναι land από την λέξη λας= πέτρα από όπου και το λατομείο. Τουτέστιν η Γερμανία είναι η χώρα του Δία.</a:t>
            </a:r>
          </a:p>
          <a:p>
            <a:pPr>
              <a:defRPr sz="2200"/>
            </a:pPr>
            <a:r>
              <a:t>Η </a:t>
            </a:r>
            <a:r>
              <a:rPr>
                <a:solidFill>
                  <a:schemeClr val="accent4">
                    <a:hueOff val="468000"/>
                    <a:satOff val="-4761"/>
                    <a:lumOff val="10196"/>
                  </a:schemeClr>
                </a:solidFill>
              </a:rPr>
              <a:t>φιλτάτη Αγγλία</a:t>
            </a:r>
            <a:r>
              <a:t>, εκείνο το British που προέρχεται από την λέξη Βρυτός δηλαδή παρθένος, ήταν η Αγγλία η χώρα με τις πολλές παρθένες. Από αυτού βγαίνει και το Αγγλικό virgin από όπου και η πολιτεία της Αμερικής Virginia προς τιμήν της Βασίλισσας που ήταν παρθένος.</a:t>
            </a:r>
          </a:p>
          <a:p>
            <a:pPr>
              <a:defRPr sz="2200"/>
            </a:pPr>
            <a:r>
              <a:rPr>
                <a:solidFill>
                  <a:schemeClr val="accent4">
                    <a:hueOff val="468000"/>
                    <a:satOff val="-4761"/>
                    <a:lumOff val="10196"/>
                  </a:schemeClr>
                </a:solidFill>
              </a:rPr>
              <a:t>Ιταλία</a:t>
            </a:r>
            <a:r>
              <a:t>, είναι ‘’εις άλω’’, εις την θάλασσαν, πιστεύω πως έχετε δεί πως μπαίνει η Ιταλία ορμητικά μέσα στην Μεσόγειο.</a:t>
            </a:r>
          </a:p>
          <a:p>
            <a:pPr>
              <a:defRPr sz="2200"/>
            </a:pPr>
            <a:r>
              <a:rPr>
                <a:solidFill>
                  <a:schemeClr val="accent4">
                    <a:hueOff val="468000"/>
                    <a:satOff val="-4761"/>
                    <a:lumOff val="10196"/>
                  </a:schemeClr>
                </a:solidFill>
              </a:rPr>
              <a:t>Ισπανία</a:t>
            </a:r>
            <a:r>
              <a:t>. Οι ίδιοι λένε την πατρίδα τους Espana , και σωστά την αποκαλούν έτσι αφού η χώρα λόγω των πολλών βροχών έχει πολλά δάση και ήταν αφιερωμένη στον κακόμορφο Έλληνα θεό των δασών Πάνα. Εις τον Πάνα λοιπόν.</a:t>
            </a:r>
          </a:p>
          <a:p>
            <a:pPr>
              <a:defRPr sz="2200"/>
            </a:pPr>
            <a:r>
              <a:rPr>
                <a:solidFill>
                  <a:schemeClr val="accent4">
                    <a:hueOff val="468000"/>
                    <a:satOff val="-4761"/>
                    <a:lumOff val="10196"/>
                  </a:schemeClr>
                </a:solidFill>
              </a:rPr>
              <a:t>Αίγυπτος</a:t>
            </a:r>
            <a:r>
              <a:t>, είναι χαρακτηρισμένη έτσι επειδή βρίσκεται υπτίως του Αιγαίου. Εκεί θα βάλουμε έναν τοποτηρητή μιάς και θα ελέγχουμε και την διώρυγα του Διός. Οι Άραβες διαβάζουν από δεξιά προς αριστερά και το SUEZ διαβάζεται ως ΖΕΥΣ.</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Επεξεργασμένο περιεχόμενο"/>
          <p:cNvSpPr txBox="1">
            <a:spLocks noGrp="1"/>
          </p:cNvSpPr>
          <p:nvPr>
            <p:ph type="title"/>
          </p:nvPr>
        </p:nvSpPr>
        <p:spPr>
          <a:prstGeom prst="rect">
            <a:avLst/>
          </a:prstGeom>
        </p:spPr>
        <p:txBody>
          <a:bodyPr/>
          <a:lstStyle>
            <a:lvl1pPr>
              <a:defRPr sz="6700"/>
            </a:lvl1pPr>
          </a:lstStyle>
          <a:p>
            <a:r>
              <a:t>Επεξεργασμένο περιεχόμενο</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Εικόνα" descr="Εικόνα"/>
          <p:cNvPicPr>
            <a:picLocks noChangeAspect="1"/>
          </p:cNvPicPr>
          <p:nvPr/>
        </p:nvPicPr>
        <p:blipFill>
          <a:blip r:embed="rId2"/>
          <a:stretch>
            <a:fillRect/>
          </a:stretch>
        </p:blipFill>
        <p:spPr>
          <a:xfrm>
            <a:off x="0" y="1206455"/>
            <a:ext cx="13004800" cy="734069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Wifi στα σχολεία…"/>
          <p:cNvSpPr txBox="1">
            <a:spLocks noGrp="1"/>
          </p:cNvSpPr>
          <p:nvPr>
            <p:ph type="title"/>
          </p:nvPr>
        </p:nvSpPr>
        <p:spPr>
          <a:prstGeom prst="rect">
            <a:avLst/>
          </a:prstGeom>
        </p:spPr>
        <p:txBody>
          <a:bodyPr/>
          <a:lstStyle>
            <a:lvl1pPr>
              <a:defRPr sz="6700"/>
            </a:lvl1pPr>
          </a:lstStyle>
          <a:p>
            <a:r>
              <a:t>Wifi στα σχολεία…</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Έχω 3 παιδιά…"/>
          <p:cNvSpPr txBox="1">
            <a:spLocks noGrp="1"/>
          </p:cNvSpPr>
          <p:nvPr>
            <p:ph type="title"/>
          </p:nvPr>
        </p:nvSpPr>
        <p:spPr>
          <a:prstGeom prst="rect">
            <a:avLst/>
          </a:prstGeom>
        </p:spPr>
        <p:txBody>
          <a:bodyPr/>
          <a:lstStyle/>
          <a:p>
            <a:pPr marL="116586" indent="-116586" algn="l" defTabSz="297941">
              <a:buSzPct val="100000"/>
              <a:buAutoNum type="arabicPeriod"/>
              <a:defRPr sz="4080"/>
            </a:pPr>
            <a:r>
              <a:t>Έχω 3 παιδιά</a:t>
            </a:r>
          </a:p>
          <a:p>
            <a:pPr marL="116586" indent="-116586" algn="l" defTabSz="297941">
              <a:buSzPct val="100000"/>
              <a:defRPr sz="4080"/>
            </a:pPr>
            <a:r>
              <a:t>Σπούδασα στο ΑΤΙ Ηλεκτρολόγος Μηχανικός</a:t>
            </a:r>
          </a:p>
          <a:p>
            <a:pPr marL="116586" indent="-116586" algn="l" defTabSz="297941">
              <a:buSzPct val="100000"/>
              <a:defRPr sz="4080"/>
            </a:pPr>
            <a:r>
              <a:t>Είμαι ιδρυτής Μουσείου Υπολογιστών Κύπρου</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Στιγμιότυπο 2021-12-11, 9.16.58 πμ.png" descr="Στιγμιότυπο 2021-12-11, 9.16.58 πμ.png"/>
          <p:cNvPicPr>
            <a:picLocks noChangeAspect="1"/>
          </p:cNvPicPr>
          <p:nvPr/>
        </p:nvPicPr>
        <p:blipFill>
          <a:blip r:embed="rId2"/>
          <a:stretch>
            <a:fillRect/>
          </a:stretch>
        </p:blipFill>
        <p:spPr>
          <a:xfrm>
            <a:off x="1934943" y="-19050"/>
            <a:ext cx="9134914" cy="7961089"/>
          </a:xfrm>
          <a:prstGeom prst="rect">
            <a:avLst/>
          </a:prstGeom>
          <a:ln w="12700">
            <a:miter lim="400000"/>
          </a:ln>
        </p:spPr>
      </p:pic>
      <p:sp>
        <p:nvSpPr>
          <p:cNvPr id="195" name="https://tinyurl.com/37fnssww"/>
          <p:cNvSpPr txBox="1"/>
          <p:nvPr/>
        </p:nvSpPr>
        <p:spPr>
          <a:xfrm>
            <a:off x="2559634" y="7945604"/>
            <a:ext cx="7885532" cy="7711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400"/>
            </a:lvl1pPr>
          </a:lstStyle>
          <a:p>
            <a:r>
              <a:t>https://tinyurl.com/37fnssww</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Παραπληροφόρηση ή Πραγματικότητα;…"/>
          <p:cNvSpPr txBox="1">
            <a:spLocks noGrp="1"/>
          </p:cNvSpPr>
          <p:nvPr>
            <p:ph type="title"/>
          </p:nvPr>
        </p:nvSpPr>
        <p:spPr>
          <a:prstGeom prst="rect">
            <a:avLst/>
          </a:prstGeom>
        </p:spPr>
        <p:txBody>
          <a:bodyPr/>
          <a:lstStyle/>
          <a:p>
            <a:pPr defTabSz="525779">
              <a:defRPr sz="6030"/>
            </a:pPr>
            <a:r>
              <a:t>Παραπληροφόρηση ή Πραγματικότητα;</a:t>
            </a:r>
          </a:p>
          <a:p>
            <a:pPr defTabSz="525779">
              <a:defRPr sz="4319"/>
            </a:pPr>
            <a:r>
              <a:rPr u="sng">
                <a:hlinkClick r:id="rId2"/>
              </a:rPr>
              <a:t>menti.com</a:t>
            </a:r>
            <a:r>
              <a:t>, κωδικός </a:t>
            </a:r>
          </a:p>
          <a:p>
            <a:pPr defTabSz="525779">
              <a:defRPr sz="4319"/>
            </a:pPr>
            <a:r>
              <a:t>3167 9109</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ceb5cebbcebbceb7cebdceb9cebaceb7-ceb3cebbcf89cf83cf83ceb1.jpg" descr="ceb5cebbcebbceb7cebdceb9cebaceb7-ceb3cebbcf89cf83cf83ceb1.jpg"/>
          <p:cNvPicPr>
            <a:picLocks noChangeAspect="1"/>
          </p:cNvPicPr>
          <p:nvPr/>
        </p:nvPicPr>
        <p:blipFill>
          <a:blip r:embed="rId2"/>
          <a:stretch>
            <a:fillRect/>
          </a:stretch>
        </p:blipFill>
        <p:spPr>
          <a:xfrm>
            <a:off x="3621" y="-8583"/>
            <a:ext cx="13004801" cy="9753601"/>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Εικόνα" descr="Εικόνα"/>
          <p:cNvPicPr>
            <a:picLocks noChangeAspect="1"/>
          </p:cNvPicPr>
          <p:nvPr/>
        </p:nvPicPr>
        <p:blipFill>
          <a:blip r:embed="rId2"/>
          <a:stretch>
            <a:fillRect/>
          </a:stretch>
        </p:blipFill>
        <p:spPr>
          <a:xfrm>
            <a:off x="12700" y="-25400"/>
            <a:ext cx="13004800" cy="97536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266340628_4525540407500665_2280461688598331576_n.jpg" descr="266340628_4525540407500665_2280461688598331576_n.jpg"/>
          <p:cNvPicPr>
            <a:picLocks noChangeAspect="1"/>
          </p:cNvPicPr>
          <p:nvPr/>
        </p:nvPicPr>
        <p:blipFill>
          <a:blip r:embed="rId2"/>
          <a:stretch>
            <a:fillRect/>
          </a:stretch>
        </p:blipFill>
        <p:spPr>
          <a:xfrm>
            <a:off x="1143347" y="-15082"/>
            <a:ext cx="11952241" cy="9783764"/>
          </a:xfrm>
          <a:prstGeom prst="rect">
            <a:avLst/>
          </a:prstGeom>
          <a:ln w="12700">
            <a:miter lim="400000"/>
          </a:ln>
        </p:spPr>
      </p:pic>
      <p:pic>
        <p:nvPicPr>
          <p:cNvPr id="204" name="265303800_4525540404167332_1265972834542784781_n.jpg" descr="265303800_4525540404167332_1265972834542784781_n.jpg"/>
          <p:cNvPicPr>
            <a:picLocks noChangeAspect="1"/>
          </p:cNvPicPr>
          <p:nvPr/>
        </p:nvPicPr>
        <p:blipFill>
          <a:blip r:embed="rId3"/>
          <a:stretch>
            <a:fillRect/>
          </a:stretch>
        </p:blipFill>
        <p:spPr>
          <a:xfrm>
            <a:off x="-80502" y="0"/>
            <a:ext cx="6792686" cy="97536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264808713_4525540360834003_8340595712736317461_n.jpg" descr="264808713_4525540360834003_8340595712736317461_n.jpg"/>
          <p:cNvPicPr>
            <a:picLocks noChangeAspect="1"/>
          </p:cNvPicPr>
          <p:nvPr/>
        </p:nvPicPr>
        <p:blipFill>
          <a:blip r:embed="rId2"/>
          <a:stretch>
            <a:fillRect/>
          </a:stretch>
        </p:blipFill>
        <p:spPr>
          <a:xfrm>
            <a:off x="-819817" y="-1889"/>
            <a:ext cx="14644434" cy="9757378"/>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Εικόνα" descr="Εικόνα"/>
          <p:cNvPicPr>
            <a:picLocks noChangeAspect="1"/>
          </p:cNvPicPr>
          <p:nvPr/>
        </p:nvPicPr>
        <p:blipFill>
          <a:blip r:embed="rId2"/>
          <a:stretch>
            <a:fillRect/>
          </a:stretch>
        </p:blipFill>
        <p:spPr>
          <a:xfrm>
            <a:off x="6350" y="1227454"/>
            <a:ext cx="12992100" cy="7298692"/>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ΑΝΤΙσώματα στην ΠΑΡΑπληροφόρηση"/>
          <p:cNvSpPr txBox="1">
            <a:spLocks noGrp="1"/>
          </p:cNvSpPr>
          <p:nvPr>
            <p:ph type="title"/>
          </p:nvPr>
        </p:nvSpPr>
        <p:spPr>
          <a:prstGeom prst="rect">
            <a:avLst/>
          </a:prstGeom>
        </p:spPr>
        <p:txBody>
          <a:bodyPr/>
          <a:lstStyle>
            <a:lvl1pPr>
              <a:defRPr sz="6700"/>
            </a:lvl1pPr>
          </a:lstStyle>
          <a:p>
            <a:r>
              <a:t>ΑΝΤΙσώματα στην ΠΑΡΑπληροφόρηση</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Στιγμιότυπο 2021-12-10, 5.56.28 μμ.png" descr="Στιγμιότυπο 2021-12-10, 5.56.28 μμ.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76200"/>
            <a:ext cx="13004800" cy="89916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Στιγμιότυπο 2021-12-10, 5.57.16 μμ.png" descr="Στιγμιότυπο 2021-12-10, 5.57.16 μμ.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81000"/>
            <a:ext cx="13004800" cy="89916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62177863_10156862500610804_6538679145101000704_n.jpg" descr="62177863_10156862500610804_6538679145101000704_n.jpg"/>
          <p:cNvPicPr>
            <a:picLocks noChangeAspect="1"/>
          </p:cNvPicPr>
          <p:nvPr/>
        </p:nvPicPr>
        <p:blipFill>
          <a:blip r:embed="rId2"/>
          <a:stretch>
            <a:fillRect/>
          </a:stretch>
        </p:blipFill>
        <p:spPr>
          <a:xfrm>
            <a:off x="-17116" y="-20142"/>
            <a:ext cx="13004801" cy="9753601"/>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ΠΑΡΑπληροφοριακές καρέκλες"/>
          <p:cNvSpPr txBox="1">
            <a:spLocks noGrp="1"/>
          </p:cNvSpPr>
          <p:nvPr>
            <p:ph type="title"/>
          </p:nvPr>
        </p:nvSpPr>
        <p:spPr>
          <a:prstGeom prst="rect">
            <a:avLst/>
          </a:prstGeom>
        </p:spPr>
        <p:txBody>
          <a:bodyPr/>
          <a:lstStyle>
            <a:lvl1pPr>
              <a:defRPr sz="6700"/>
            </a:lvl1pPr>
          </a:lstStyle>
          <a:p>
            <a:r>
              <a:t>ΠΑΡΑπληροφοριακές καρέκλες</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Αν τρώω αποκλειστικά McDonalds για ένα μήνα, θα είμαι υγιής:"/>
          <p:cNvSpPr txBox="1">
            <a:spLocks noGrp="1"/>
          </p:cNvSpPr>
          <p:nvPr>
            <p:ph type="title"/>
          </p:nvPr>
        </p:nvSpPr>
        <p:spPr>
          <a:prstGeom prst="rect">
            <a:avLst/>
          </a:prstGeom>
        </p:spPr>
        <p:txBody>
          <a:bodyPr/>
          <a:lstStyle>
            <a:lvl1pPr defTabSz="391414">
              <a:defRPr sz="5360"/>
            </a:lvl1pPr>
          </a:lstStyle>
          <a:p>
            <a:r>
              <a:t>Αν τρώω αποκλειστικά McDonalds για ένα μήνα, θα είμαι υγιής:</a:t>
            </a:r>
          </a:p>
        </p:txBody>
      </p:sp>
      <p:sp>
        <p:nvSpPr>
          <p:cNvPr id="219" name="Συμφωνώ…"/>
          <p:cNvSpPr txBox="1">
            <a:spLocks noGrp="1"/>
          </p:cNvSpPr>
          <p:nvPr>
            <p:ph type="body" idx="1"/>
          </p:nvPr>
        </p:nvSpPr>
        <p:spPr>
          <a:xfrm>
            <a:off x="2018754" y="2597150"/>
            <a:ext cx="10046246" cy="6286500"/>
          </a:xfrm>
          <a:prstGeom prst="rect">
            <a:avLst/>
          </a:prstGeom>
        </p:spPr>
        <p:txBody>
          <a:bodyPr/>
          <a:lstStyle/>
          <a:p>
            <a:pPr marL="0" lvl="1" indent="0">
              <a:buSzTx/>
              <a:buNone/>
            </a:pPr>
            <a:r>
              <a:t>Συμφωνώ</a:t>
            </a:r>
          </a:p>
          <a:p>
            <a:pPr marL="0" lvl="1" indent="0">
              <a:buSzTx/>
              <a:buNone/>
            </a:pPr>
            <a:r>
              <a:t>Διαφωνώ</a:t>
            </a:r>
          </a:p>
        </p:txBody>
      </p:sp>
      <p:sp>
        <p:nvSpPr>
          <p:cNvPr id="220" name="Α"/>
          <p:cNvSpPr/>
          <p:nvPr/>
        </p:nvSpPr>
        <p:spPr>
          <a:xfrm>
            <a:off x="1257300" y="4889500"/>
            <a:ext cx="761232" cy="761232"/>
          </a:xfrm>
          <a:prstGeom prst="ellipse">
            <a:avLst/>
          </a:prstGeom>
          <a:solidFill>
            <a:schemeClr val="accent1">
              <a:lumOff val="1352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latin typeface="+mn-lt"/>
                <a:ea typeface="+mn-ea"/>
                <a:cs typeface="+mn-cs"/>
                <a:sym typeface="Helvetica Neue Medium"/>
              </a:defRPr>
            </a:lvl1pPr>
          </a:lstStyle>
          <a:p>
            <a:r>
              <a:t>Α</a:t>
            </a:r>
          </a:p>
        </p:txBody>
      </p:sp>
      <p:sp>
        <p:nvSpPr>
          <p:cNvPr id="221" name="Β"/>
          <p:cNvSpPr/>
          <p:nvPr/>
        </p:nvSpPr>
        <p:spPr>
          <a:xfrm>
            <a:off x="1257300" y="5892800"/>
            <a:ext cx="761232" cy="761232"/>
          </a:xfrm>
          <a:prstGeom prst="ellipse">
            <a:avLst/>
          </a:prstGeom>
          <a:solidFill>
            <a:schemeClr val="accent1">
              <a:lumOff val="13529"/>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2200" b="0">
                <a:latin typeface="+mn-lt"/>
                <a:ea typeface="+mn-ea"/>
                <a:cs typeface="+mn-cs"/>
                <a:sym typeface="Helvetica Neue Medium"/>
              </a:defRPr>
            </a:lvl1pPr>
          </a:lstStyle>
          <a:p>
            <a:r>
              <a:t>Β</a:t>
            </a:r>
          </a:p>
        </p:txBody>
      </p:sp>
      <p:pic>
        <p:nvPicPr>
          <p:cNvPr id="222" name="81-812869_mcdonalds-png-image-mc-donalds.png" descr="81-812869_mcdonalds-png-image-mc-donalds.png"/>
          <p:cNvPicPr>
            <a:picLocks noChangeAspect="1"/>
          </p:cNvPicPr>
          <p:nvPr/>
        </p:nvPicPr>
        <p:blipFill>
          <a:blip r:embed="rId2"/>
          <a:stretch>
            <a:fillRect/>
          </a:stretch>
        </p:blipFill>
        <p:spPr>
          <a:xfrm>
            <a:off x="4036466" y="2909341"/>
            <a:ext cx="8600691" cy="523269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Στιγμιότυπο 2021-12-10, 6.13.30 μμ.png" descr="Στιγμιότυπο 2021-12-10, 6.13.30 μμ.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1412" y="0"/>
            <a:ext cx="11401976" cy="97536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Εικόνα" descr="Εικόνα"/>
          <p:cNvPicPr>
            <a:picLocks noChangeAspect="1"/>
          </p:cNvPicPr>
          <p:nvPr/>
        </p:nvPicPr>
        <p:blipFill>
          <a:blip r:embed="rId2"/>
          <a:stretch>
            <a:fillRect/>
          </a:stretch>
        </p:blipFill>
        <p:spPr>
          <a:xfrm>
            <a:off x="0" y="541866"/>
            <a:ext cx="13004800" cy="8669868"/>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Εικόνα" descr="Εικόνα"/>
          <p:cNvPicPr>
            <a:picLocks noChangeAspect="1"/>
          </p:cNvPicPr>
          <p:nvPr/>
        </p:nvPicPr>
        <p:blipFill>
          <a:blip r:embed="rId2"/>
          <a:stretch>
            <a:fillRect/>
          </a:stretch>
        </p:blipFill>
        <p:spPr>
          <a:xfrm>
            <a:off x="4695" y="0"/>
            <a:ext cx="12995411" cy="9888898"/>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Σπασμένο τηλέφωνο"/>
          <p:cNvSpPr txBox="1">
            <a:spLocks noGrp="1"/>
          </p:cNvSpPr>
          <p:nvPr>
            <p:ph type="title"/>
          </p:nvPr>
        </p:nvSpPr>
        <p:spPr>
          <a:prstGeom prst="rect">
            <a:avLst/>
          </a:prstGeom>
        </p:spPr>
        <p:txBody>
          <a:bodyPr/>
          <a:lstStyle>
            <a:lvl1pPr>
              <a:defRPr sz="6700"/>
            </a:lvl1pPr>
          </a:lstStyle>
          <a:p>
            <a:r>
              <a:t>Σπασμένο τηλέφωνο</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paper.png" descr="paper.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79766" y="491025"/>
            <a:ext cx="5613761" cy="3161073"/>
          </a:xfrm>
          <a:prstGeom prst="rect">
            <a:avLst/>
          </a:prstGeom>
          <a:ln w="12700">
            <a:miter lim="400000"/>
          </a:ln>
        </p:spPr>
      </p:pic>
      <p:sp>
        <p:nvSpPr>
          <p:cNvPr id="233" name="“Κάποτε, οι άνθρωποι ζούσαν σε σπίτια χωρίς  τρεχούμενο νερό. Έπρεπε, κάθε μέρα, να πηγαίνουν να φέρνουν νερό από την κοντινότερη πηγή ή βρύση (αν ζούσαν σε χωριό). Δεν έκαναν μπάνιο καθημερινά όπως εμείς σήμερα."/>
          <p:cNvSpPr txBox="1"/>
          <p:nvPr/>
        </p:nvSpPr>
        <p:spPr>
          <a:xfrm>
            <a:off x="1287424" y="678760"/>
            <a:ext cx="4920930" cy="3039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000000"/>
                </a:solidFill>
              </a:defRPr>
            </a:lvl1pPr>
          </a:lstStyle>
          <a:p>
            <a:r>
              <a:t>“Κάποτε, οι άνθρωποι ζούσαν σε σπίτια χωρίς  τρεχούμενο νερό. Έπρεπε, κάθε μέρα, να πηγαίνουν να φέρνουν νερό από την κοντινότερη πηγή ή βρύση (αν ζούσαν σε χωριό). Δεν έκαναν μπάνιο καθημερινά όπως εμείς σήμερα.</a:t>
            </a:r>
          </a:p>
        </p:txBody>
      </p:sp>
      <p:pic>
        <p:nvPicPr>
          <p:cNvPr id="234" name="paper.png" descr="paper.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3107066" y="3424725"/>
            <a:ext cx="5613761" cy="3161073"/>
          </a:xfrm>
          <a:prstGeom prst="rect">
            <a:avLst/>
          </a:prstGeom>
          <a:ln w="12700">
            <a:miter lim="400000"/>
          </a:ln>
          <a:effectLst>
            <a:outerShdw blurRad="533400" dist="25400" dir="5400000" rotWithShape="0">
              <a:srgbClr val="000000">
                <a:alpha val="50000"/>
              </a:srgbClr>
            </a:outerShdw>
          </a:effectLst>
        </p:spPr>
      </p:pic>
      <p:sp>
        <p:nvSpPr>
          <p:cNvPr id="235" name="“Παλαιότερα οι άνθρωποι δεν είχαν νερό και έπρεπε να πηγαίνουν στη βρύση να φέρνουν. Εξαιτίας αυτού δεν έκαναν συχνά μπάνιο."/>
          <p:cNvSpPr txBox="1"/>
          <p:nvPr/>
        </p:nvSpPr>
        <p:spPr>
          <a:xfrm>
            <a:off x="3724435" y="3606110"/>
            <a:ext cx="4920930" cy="19342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000000"/>
                </a:solidFill>
              </a:defRPr>
            </a:lvl1pPr>
          </a:lstStyle>
          <a:p>
            <a:r>
              <a:t>“Παλαιότερα οι άνθρωποι δεν είχαν νερό και έπρεπε να πηγαίνουν στη βρύση να φέρνουν. Εξαιτίας αυτού δεν έκαναν συχνά μπάνιο.</a:t>
            </a:r>
          </a:p>
        </p:txBody>
      </p:sp>
      <p:pic>
        <p:nvPicPr>
          <p:cNvPr id="236" name="paper.png" descr="paper.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40766" y="5672625"/>
            <a:ext cx="5613761" cy="3161073"/>
          </a:xfrm>
          <a:prstGeom prst="rect">
            <a:avLst/>
          </a:prstGeom>
          <a:ln w="12700">
            <a:miter lim="400000"/>
          </a:ln>
          <a:effectLst>
            <a:outerShdw blurRad="609600" dist="25400" dir="5400000" rotWithShape="0">
              <a:srgbClr val="000000">
                <a:alpha val="50000"/>
              </a:srgbClr>
            </a:outerShdw>
          </a:effectLst>
        </p:spPr>
      </p:pic>
      <p:sp>
        <p:nvSpPr>
          <p:cNvPr id="237" name="“Παλιά οι άνθρωποι δεν είχαν νερό και δεν έκαναν μπάνιο.”"/>
          <p:cNvSpPr txBox="1"/>
          <p:nvPr/>
        </p:nvSpPr>
        <p:spPr>
          <a:xfrm>
            <a:off x="6659524" y="5873060"/>
            <a:ext cx="4920930"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a:solidFill>
                  <a:srgbClr val="000000"/>
                </a:solidFill>
              </a:defRPr>
            </a:lvl1pPr>
          </a:lstStyle>
          <a:p>
            <a:r>
              <a:t>“Παλιά οι άνθρωποι δεν είχαν νερό και δεν έκαναν μπάνιο.”</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8" fill="hold" grpId="1" nodeType="clickEffect">
                                  <p:stCondLst>
                                    <p:cond delay="0"/>
                                  </p:stCondLst>
                                  <p:iterate>
                                    <p:tmAbs val="0"/>
                                  </p:iterate>
                                  <p:childTnLst>
                                    <p:set>
                                      <p:cBhvr>
                                        <p:cTn id="6" fill="hold"/>
                                        <p:tgtEl>
                                          <p:spTgt spid="232"/>
                                        </p:tgtEl>
                                        <p:attrNameLst>
                                          <p:attrName>style.visibility</p:attrName>
                                        </p:attrNameLst>
                                      </p:cBhvr>
                                      <p:to>
                                        <p:strVal val="visible"/>
                                      </p:to>
                                    </p:set>
                                    <p:anim calcmode="lin" valueType="num">
                                      <p:cBhvr>
                                        <p:cTn id="7" dur="1000" fill="hold"/>
                                        <p:tgtEl>
                                          <p:spTgt spid="232"/>
                                        </p:tgtEl>
                                        <p:attrNameLst>
                                          <p:attrName>ppt_w</p:attrName>
                                        </p:attrNameLst>
                                      </p:cBhvr>
                                      <p:tavLst>
                                        <p:tav tm="0">
                                          <p:val>
                                            <p:fltVal val="0"/>
                                          </p:val>
                                        </p:tav>
                                        <p:tav tm="100000">
                                          <p:val>
                                            <p:strVal val="#ppt_w"/>
                                          </p:val>
                                        </p:tav>
                                      </p:tavLst>
                                    </p:anim>
                                    <p:anim calcmode="lin" valueType="num">
                                      <p:cBhvr>
                                        <p:cTn id="8" dur="1000" fill="hold"/>
                                        <p:tgtEl>
                                          <p:spTgt spid="232"/>
                                        </p:tgtEl>
                                        <p:attrNameLst>
                                          <p:attrName>ppt_h</p:attrName>
                                        </p:attrNameLst>
                                      </p:cBhvr>
                                      <p:tavLst>
                                        <p:tav tm="0">
                                          <p:val>
                                            <p:fltVal val="0"/>
                                          </p:val>
                                        </p:tav>
                                        <p:tav tm="100000">
                                          <p:val>
                                            <p:strVal val="#ppt_h"/>
                                          </p:val>
                                        </p:tav>
                                      </p:tavLst>
                                    </p:anim>
                                    <p:anim calcmode="lin" valueType="num">
                                      <p:cBhvr>
                                        <p:cTn id="9" dur="1000" fill="hold"/>
                                        <p:tgtEl>
                                          <p:spTgt spid="2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8" fill="hold" grpId="2" nodeType="clickEffect">
                                  <p:stCondLst>
                                    <p:cond delay="0"/>
                                  </p:stCondLst>
                                  <p:iterate>
                                    <p:tmAbs val="0"/>
                                  </p:iterate>
                                  <p:childTnLst>
                                    <p:set>
                                      <p:cBhvr>
                                        <p:cTn id="14" fill="hold"/>
                                        <p:tgtEl>
                                          <p:spTgt spid="233"/>
                                        </p:tgtEl>
                                        <p:attrNameLst>
                                          <p:attrName>style.visibility</p:attrName>
                                        </p:attrNameLst>
                                      </p:cBhvr>
                                      <p:to>
                                        <p:strVal val="visible"/>
                                      </p:to>
                                    </p:set>
                                    <p:anim calcmode="lin" valueType="num">
                                      <p:cBhvr>
                                        <p:cTn id="15" dur="1000" fill="hold"/>
                                        <p:tgtEl>
                                          <p:spTgt spid="233"/>
                                        </p:tgtEl>
                                        <p:attrNameLst>
                                          <p:attrName>ppt_w</p:attrName>
                                        </p:attrNameLst>
                                      </p:cBhvr>
                                      <p:tavLst>
                                        <p:tav tm="0">
                                          <p:val>
                                            <p:fltVal val="0"/>
                                          </p:val>
                                        </p:tav>
                                        <p:tav tm="100000">
                                          <p:val>
                                            <p:strVal val="#ppt_w"/>
                                          </p:val>
                                        </p:tav>
                                      </p:tavLst>
                                    </p:anim>
                                    <p:anim calcmode="lin" valueType="num">
                                      <p:cBhvr>
                                        <p:cTn id="16" dur="1000" fill="hold"/>
                                        <p:tgtEl>
                                          <p:spTgt spid="233"/>
                                        </p:tgtEl>
                                        <p:attrNameLst>
                                          <p:attrName>ppt_h</p:attrName>
                                        </p:attrNameLst>
                                      </p:cBhvr>
                                      <p:tavLst>
                                        <p:tav tm="0">
                                          <p:val>
                                            <p:fltVal val="0"/>
                                          </p:val>
                                        </p:tav>
                                        <p:tav tm="100000">
                                          <p:val>
                                            <p:strVal val="#ppt_h"/>
                                          </p:val>
                                        </p:tav>
                                      </p:tavLst>
                                    </p:anim>
                                    <p:anim calcmode="lin" valueType="num">
                                      <p:cBhvr>
                                        <p:cTn id="17" dur="1000" fill="hold"/>
                                        <p:tgtEl>
                                          <p:spTgt spid="23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3" nodeType="clickEffect">
                                  <p:stCondLst>
                                    <p:cond delay="0"/>
                                  </p:stCondLst>
                                  <p:iterate>
                                    <p:tmAbs val="0"/>
                                  </p:iterate>
                                  <p:childTnLst>
                                    <p:set>
                                      <p:cBhvr>
                                        <p:cTn id="22" fill="hold"/>
                                        <p:tgtEl>
                                          <p:spTgt spid="234"/>
                                        </p:tgtEl>
                                        <p:attrNameLst>
                                          <p:attrName>style.visibility</p:attrName>
                                        </p:attrNameLst>
                                      </p:cBhvr>
                                      <p:to>
                                        <p:strVal val="visible"/>
                                      </p:to>
                                    </p:set>
                                    <p:animEffect transition="in" filter="wipe(left)">
                                      <p:cBhvr>
                                        <p:cTn id="23" dur="500"/>
                                        <p:tgtEl>
                                          <p:spTgt spid="2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4" nodeType="clickEffect">
                                  <p:stCondLst>
                                    <p:cond delay="0"/>
                                  </p:stCondLst>
                                  <p:iterate>
                                    <p:tmAbs val="0"/>
                                  </p:iterate>
                                  <p:childTnLst>
                                    <p:set>
                                      <p:cBhvr>
                                        <p:cTn id="27" fill="hold"/>
                                        <p:tgtEl>
                                          <p:spTgt spid="235"/>
                                        </p:tgtEl>
                                        <p:attrNameLst>
                                          <p:attrName>style.visibility</p:attrName>
                                        </p:attrNameLst>
                                      </p:cBhvr>
                                      <p:to>
                                        <p:strVal val="visible"/>
                                      </p:to>
                                    </p:set>
                                    <p:animEffect transition="in" filter="wipe(left)">
                                      <p:cBhvr>
                                        <p:cTn id="28" dur="500"/>
                                        <p:tgtEl>
                                          <p:spTgt spid="2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5" nodeType="clickEffect">
                                  <p:stCondLst>
                                    <p:cond delay="0"/>
                                  </p:stCondLst>
                                  <p:iterate>
                                    <p:tmAbs val="0"/>
                                  </p:iterate>
                                  <p:childTnLst>
                                    <p:set>
                                      <p:cBhvr>
                                        <p:cTn id="32" fill="hold"/>
                                        <p:tgtEl>
                                          <p:spTgt spid="236"/>
                                        </p:tgtEl>
                                        <p:attrNameLst>
                                          <p:attrName>style.visibility</p:attrName>
                                        </p:attrNameLst>
                                      </p:cBhvr>
                                      <p:to>
                                        <p:strVal val="visible"/>
                                      </p:to>
                                    </p:set>
                                    <p:animEffect transition="in" filter="wipe(left)">
                                      <p:cBhvr>
                                        <p:cTn id="33" dur="500"/>
                                        <p:tgtEl>
                                          <p:spTgt spid="2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6" nodeType="clickEffect">
                                  <p:stCondLst>
                                    <p:cond delay="0"/>
                                  </p:stCondLst>
                                  <p:iterate>
                                    <p:tmAbs val="0"/>
                                  </p:iterate>
                                  <p:childTnLst>
                                    <p:set>
                                      <p:cBhvr>
                                        <p:cTn id="37" fill="hold"/>
                                        <p:tgtEl>
                                          <p:spTgt spid="237"/>
                                        </p:tgtEl>
                                        <p:attrNameLst>
                                          <p:attrName>style.visibility</p:attrName>
                                        </p:attrNameLst>
                                      </p:cBhvr>
                                      <p:to>
                                        <p:strVal val="visible"/>
                                      </p:to>
                                    </p:set>
                                    <p:animEffect transition="in" filter="wipe(left)">
                                      <p:cBhvr>
                                        <p:cTn id="38"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1" animBg="1" advAuto="0"/>
      <p:bldP spid="233" grpId="2" animBg="1" advAuto="0"/>
      <p:bldP spid="234" grpId="3" animBg="1" advAuto="0"/>
      <p:bldP spid="235" grpId="4" animBg="1" advAuto="0"/>
      <p:bldP spid="236" grpId="5" animBg="1" advAuto="0"/>
      <p:bldP spid="237" grpId="6"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Εφαρμογή στην τάξη"/>
          <p:cNvSpPr txBox="1">
            <a:spLocks noGrp="1"/>
          </p:cNvSpPr>
          <p:nvPr>
            <p:ph type="title"/>
          </p:nvPr>
        </p:nvSpPr>
        <p:spPr>
          <a:prstGeom prst="rect">
            <a:avLst/>
          </a:prstGeom>
        </p:spPr>
        <p:txBody>
          <a:bodyPr/>
          <a:lstStyle>
            <a:lvl1pPr>
              <a:defRPr sz="6700"/>
            </a:lvl1pPr>
          </a:lstStyle>
          <a:p>
            <a:r>
              <a:t>Εφαρμογή στην τάξη</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Εικόνα" descr="Εικόνα"/>
          <p:cNvPicPr>
            <a:picLocks noChangeAspect="1"/>
          </p:cNvPicPr>
          <p:nvPr/>
        </p:nvPicPr>
        <p:blipFill>
          <a:blip r:embed="rId2"/>
          <a:stretch>
            <a:fillRect/>
          </a:stretch>
        </p:blipFill>
        <p:spPr>
          <a:xfrm>
            <a:off x="0" y="1573993"/>
            <a:ext cx="13004800" cy="6605614"/>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Διπλό κλικ για αλλαγή"/>
          <p:cNvSpPr txBox="1">
            <a:spLocks noGrp="1"/>
          </p:cNvSpPr>
          <p:nvPr>
            <p:ph type="title"/>
          </p:nvPr>
        </p:nvSpPr>
        <p:spPr>
          <a:prstGeom prst="rect">
            <a:avLst/>
          </a:prstGeom>
        </p:spPr>
        <p:txBody>
          <a:bodyPr/>
          <a:lstStyle/>
          <a:p>
            <a:endParaRPr/>
          </a:p>
        </p:txBody>
      </p:sp>
      <p:sp>
        <p:nvSpPr>
          <p:cNvPr id="244" name="Διπλό κλικ για αλλαγή"/>
          <p:cNvSpPr txBox="1">
            <a:spLocks noGrp="1"/>
          </p:cNvSpPr>
          <p:nvPr>
            <p:ph type="body" idx="1"/>
          </p:nvPr>
        </p:nvSpPr>
        <p:spPr>
          <a:prstGeom prst="rect">
            <a:avLst/>
          </a:prstGeom>
        </p:spPr>
        <p:txBody>
          <a:bodyPr/>
          <a:lstStyle/>
          <a:p>
            <a:endParaRPr/>
          </a:p>
        </p:txBody>
      </p:sp>
      <p:pic>
        <p:nvPicPr>
          <p:cNvPr id="245" name="εικόνα_Viber_2021-12-06_12-03-29-182.jpg" descr="εικόνα_Viber_2021-12-06_12-03-29-182.jpg"/>
          <p:cNvPicPr>
            <a:picLocks noChangeAspect="1"/>
          </p:cNvPicPr>
          <p:nvPr/>
        </p:nvPicPr>
        <p:blipFill>
          <a:blip r:embed="rId2"/>
          <a:stretch>
            <a:fillRect/>
          </a:stretch>
        </p:blipFill>
        <p:spPr>
          <a:xfrm>
            <a:off x="-31750" y="-31750"/>
            <a:ext cx="13068300" cy="9804625"/>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Θέματα προς συζήτηση…"/>
          <p:cNvSpPr txBox="1">
            <a:spLocks noGrp="1"/>
          </p:cNvSpPr>
          <p:nvPr>
            <p:ph type="title"/>
          </p:nvPr>
        </p:nvSpPr>
        <p:spPr>
          <a:prstGeom prst="rect">
            <a:avLst/>
          </a:prstGeom>
        </p:spPr>
        <p:txBody>
          <a:bodyPr/>
          <a:lstStyle>
            <a:lvl1pPr>
              <a:defRPr sz="6700"/>
            </a:lvl1pPr>
          </a:lstStyle>
          <a:p>
            <a:r>
              <a:t>Θέματα προς συζήτηση…</a:t>
            </a: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Στιγμιότυπο 2021-12-10, 8.53.01 μμ.png" descr="Στιγμιότυπο 2021-12-10, 8.53.01 μμ.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625600"/>
            <a:ext cx="13004800" cy="65024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Διπλό κλικ για αλλαγή"/>
          <p:cNvSpPr txBox="1">
            <a:spLocks noGrp="1"/>
          </p:cNvSpPr>
          <p:nvPr>
            <p:ph type="title"/>
          </p:nvPr>
        </p:nvSpPr>
        <p:spPr>
          <a:prstGeom prst="rect">
            <a:avLst/>
          </a:prstGeom>
        </p:spPr>
        <p:txBody>
          <a:bodyPr/>
          <a:lstStyle/>
          <a:p>
            <a:endParaRPr/>
          </a:p>
        </p:txBody>
      </p:sp>
      <p:sp>
        <p:nvSpPr>
          <p:cNvPr id="250" name="Διπλό κλικ για αλλαγή"/>
          <p:cNvSpPr txBox="1">
            <a:spLocks noGrp="1"/>
          </p:cNvSpPr>
          <p:nvPr>
            <p:ph type="body" idx="1"/>
          </p:nvPr>
        </p:nvSpPr>
        <p:spPr>
          <a:prstGeom prst="rect">
            <a:avLst/>
          </a:prstGeom>
        </p:spPr>
        <p:txBody>
          <a:bodyPr/>
          <a:lstStyle/>
          <a:p>
            <a:endParaRPr/>
          </a:p>
        </p:txBody>
      </p:sp>
      <p:pic>
        <p:nvPicPr>
          <p:cNvPr id="251" name="εικόνα_Viber_2021-12-06_12-03-30-855.jpg" descr="εικόνα_Viber_2021-12-06_12-03-30-855.jpg"/>
          <p:cNvPicPr>
            <a:picLocks noChangeAspect="1"/>
          </p:cNvPicPr>
          <p:nvPr/>
        </p:nvPicPr>
        <p:blipFill>
          <a:blip r:embed="rId2"/>
          <a:stretch>
            <a:fillRect/>
          </a:stretch>
        </p:blipFill>
        <p:spPr>
          <a:xfrm>
            <a:off x="-19050" y="-6350"/>
            <a:ext cx="13042900" cy="9785568"/>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Διπλό κλικ για αλλαγή"/>
          <p:cNvSpPr txBox="1">
            <a:spLocks noGrp="1"/>
          </p:cNvSpPr>
          <p:nvPr>
            <p:ph type="title"/>
          </p:nvPr>
        </p:nvSpPr>
        <p:spPr>
          <a:prstGeom prst="rect">
            <a:avLst/>
          </a:prstGeom>
        </p:spPr>
        <p:txBody>
          <a:bodyPr/>
          <a:lstStyle/>
          <a:p>
            <a:endParaRPr/>
          </a:p>
        </p:txBody>
      </p:sp>
      <p:sp>
        <p:nvSpPr>
          <p:cNvPr id="254" name="Διπλό κλικ για αλλαγή"/>
          <p:cNvSpPr txBox="1">
            <a:spLocks noGrp="1"/>
          </p:cNvSpPr>
          <p:nvPr>
            <p:ph type="body" idx="1"/>
          </p:nvPr>
        </p:nvSpPr>
        <p:spPr>
          <a:prstGeom prst="rect">
            <a:avLst/>
          </a:prstGeom>
        </p:spPr>
        <p:txBody>
          <a:bodyPr/>
          <a:lstStyle/>
          <a:p>
            <a:endParaRPr/>
          </a:p>
        </p:txBody>
      </p:sp>
      <p:pic>
        <p:nvPicPr>
          <p:cNvPr id="255" name="εικόνα_Viber_2021-12-06_12-03-28-387.jpg" descr="εικόνα_Viber_2021-12-06_12-03-28-387.jpg"/>
          <p:cNvPicPr>
            <a:picLocks noChangeAspect="1"/>
          </p:cNvPicPr>
          <p:nvPr/>
        </p:nvPicPr>
        <p:blipFill>
          <a:blip r:embed="rId2"/>
          <a:stretch>
            <a:fillRect/>
          </a:stretch>
        </p:blipFill>
        <p:spPr>
          <a:xfrm>
            <a:off x="-31750" y="-31750"/>
            <a:ext cx="13068300" cy="9804625"/>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Διπλό κλικ για αλλαγή"/>
          <p:cNvSpPr txBox="1">
            <a:spLocks noGrp="1"/>
          </p:cNvSpPr>
          <p:nvPr>
            <p:ph type="title"/>
          </p:nvPr>
        </p:nvSpPr>
        <p:spPr>
          <a:prstGeom prst="rect">
            <a:avLst/>
          </a:prstGeom>
        </p:spPr>
        <p:txBody>
          <a:bodyPr/>
          <a:lstStyle/>
          <a:p>
            <a:endParaRPr/>
          </a:p>
        </p:txBody>
      </p:sp>
      <p:sp>
        <p:nvSpPr>
          <p:cNvPr id="258" name="Διπλό κλικ για αλλαγή"/>
          <p:cNvSpPr txBox="1">
            <a:spLocks noGrp="1"/>
          </p:cNvSpPr>
          <p:nvPr>
            <p:ph type="body" idx="1"/>
          </p:nvPr>
        </p:nvSpPr>
        <p:spPr>
          <a:prstGeom prst="rect">
            <a:avLst/>
          </a:prstGeom>
        </p:spPr>
        <p:txBody>
          <a:bodyPr/>
          <a:lstStyle/>
          <a:p>
            <a:endParaRPr/>
          </a:p>
        </p:txBody>
      </p:sp>
      <p:pic>
        <p:nvPicPr>
          <p:cNvPr id="259" name="εικόνα_Viber_2021-12-06_12-03-29-871.jpg" descr="εικόνα_Viber_2021-12-06_12-03-29-871.jpg"/>
          <p:cNvPicPr>
            <a:picLocks noChangeAspect="1"/>
          </p:cNvPicPr>
          <p:nvPr/>
        </p:nvPicPr>
        <p:blipFill>
          <a:blip r:embed="rId2"/>
          <a:stretch>
            <a:fillRect/>
          </a:stretch>
        </p:blipFill>
        <p:spPr>
          <a:xfrm>
            <a:off x="-31750" y="-69850"/>
            <a:ext cx="13068300" cy="9804625"/>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Στιγμιότυπο 2021-12-10, 8.56.03 μμ.png" descr="Στιγμιότυπο 2021-12-10, 8.56.03 μμ.png"/>
          <p:cNvPicPr>
            <a:picLocks noChangeAspect="1"/>
          </p:cNvPicPr>
          <p:nvPr/>
        </p:nvPicPr>
        <p:blipFill>
          <a:blip r:embed="rId2"/>
          <a:stretch>
            <a:fillRect/>
          </a:stretch>
        </p:blipFill>
        <p:spPr>
          <a:xfrm>
            <a:off x="1483572" y="19050"/>
            <a:ext cx="10037656" cy="97155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Διπλό κλικ για αλλαγή"/>
          <p:cNvSpPr txBox="1">
            <a:spLocks noGrp="1"/>
          </p:cNvSpPr>
          <p:nvPr>
            <p:ph type="title"/>
          </p:nvPr>
        </p:nvSpPr>
        <p:spPr>
          <a:prstGeom prst="rect">
            <a:avLst/>
          </a:prstGeom>
        </p:spPr>
        <p:txBody>
          <a:bodyPr/>
          <a:lstStyle/>
          <a:p>
            <a:endParaRPr/>
          </a:p>
        </p:txBody>
      </p:sp>
      <p:sp>
        <p:nvSpPr>
          <p:cNvPr id="264" name="Διπλό κλικ για αλλαγή"/>
          <p:cNvSpPr txBox="1">
            <a:spLocks noGrp="1"/>
          </p:cNvSpPr>
          <p:nvPr>
            <p:ph type="body" idx="1"/>
          </p:nvPr>
        </p:nvSpPr>
        <p:spPr>
          <a:prstGeom prst="rect">
            <a:avLst/>
          </a:prstGeom>
        </p:spPr>
        <p:txBody>
          <a:bodyPr/>
          <a:lstStyle/>
          <a:p>
            <a:endParaRPr/>
          </a:p>
        </p:txBody>
      </p:sp>
      <p:pic>
        <p:nvPicPr>
          <p:cNvPr id="265" name="εικόνα_Viber_2021-12-06_12-03-31-464.jpg" descr="εικόνα_Viber_2021-12-06_12-03-31-464.jpg"/>
          <p:cNvPicPr>
            <a:picLocks noChangeAspect="1"/>
          </p:cNvPicPr>
          <p:nvPr/>
        </p:nvPicPr>
        <p:blipFill>
          <a:blip r:embed="rId2"/>
          <a:stretch>
            <a:fillRect/>
          </a:stretch>
        </p:blipFill>
        <p:spPr>
          <a:xfrm>
            <a:off x="-6350" y="-31750"/>
            <a:ext cx="13084929" cy="98171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Διπλό κλικ για αλλαγή"/>
          <p:cNvSpPr txBox="1">
            <a:spLocks noGrp="1"/>
          </p:cNvSpPr>
          <p:nvPr>
            <p:ph type="title"/>
          </p:nvPr>
        </p:nvSpPr>
        <p:spPr>
          <a:prstGeom prst="rect">
            <a:avLst/>
          </a:prstGeom>
        </p:spPr>
        <p:txBody>
          <a:bodyPr/>
          <a:lstStyle/>
          <a:p>
            <a:endParaRPr/>
          </a:p>
        </p:txBody>
      </p:sp>
      <p:sp>
        <p:nvSpPr>
          <p:cNvPr id="268" name="Διπλό κλικ για αλλαγή"/>
          <p:cNvSpPr txBox="1">
            <a:spLocks noGrp="1"/>
          </p:cNvSpPr>
          <p:nvPr>
            <p:ph type="body" idx="1"/>
          </p:nvPr>
        </p:nvSpPr>
        <p:spPr>
          <a:prstGeom prst="rect">
            <a:avLst/>
          </a:prstGeom>
        </p:spPr>
        <p:txBody>
          <a:bodyPr/>
          <a:lstStyle/>
          <a:p>
            <a:endParaRPr/>
          </a:p>
        </p:txBody>
      </p:sp>
      <p:pic>
        <p:nvPicPr>
          <p:cNvPr id="269" name="εικόνα_Viber_2021-12-06_12-03-32-345.jpg" descr="εικόνα_Viber_2021-12-06_12-03-32-345.jpg"/>
          <p:cNvPicPr>
            <a:picLocks noChangeAspect="1"/>
          </p:cNvPicPr>
          <p:nvPr/>
        </p:nvPicPr>
        <p:blipFill>
          <a:blip r:embed="rId2"/>
          <a:stretch>
            <a:fillRect/>
          </a:stretch>
        </p:blipFill>
        <p:spPr>
          <a:xfrm>
            <a:off x="-6350" y="6350"/>
            <a:ext cx="13017500" cy="9766512"/>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Διπλό κλικ για αλλαγή"/>
          <p:cNvSpPr txBox="1">
            <a:spLocks noGrp="1"/>
          </p:cNvSpPr>
          <p:nvPr>
            <p:ph type="title"/>
          </p:nvPr>
        </p:nvSpPr>
        <p:spPr>
          <a:prstGeom prst="rect">
            <a:avLst/>
          </a:prstGeom>
        </p:spPr>
        <p:txBody>
          <a:bodyPr/>
          <a:lstStyle/>
          <a:p>
            <a:endParaRPr/>
          </a:p>
        </p:txBody>
      </p:sp>
      <p:sp>
        <p:nvSpPr>
          <p:cNvPr id="272" name="Διπλό κλικ για αλλαγή"/>
          <p:cNvSpPr txBox="1">
            <a:spLocks noGrp="1"/>
          </p:cNvSpPr>
          <p:nvPr>
            <p:ph type="body" idx="1"/>
          </p:nvPr>
        </p:nvSpPr>
        <p:spPr>
          <a:prstGeom prst="rect">
            <a:avLst/>
          </a:prstGeom>
        </p:spPr>
        <p:txBody>
          <a:bodyPr/>
          <a:lstStyle/>
          <a:p>
            <a:endParaRPr/>
          </a:p>
        </p:txBody>
      </p:sp>
      <p:pic>
        <p:nvPicPr>
          <p:cNvPr id="273" name="εικόνα_Viber_2021-12-06_12-03-32-889.jpg" descr="εικόνα_Viber_2021-12-06_12-03-32-889.jpg"/>
          <p:cNvPicPr>
            <a:picLocks noChangeAspect="1"/>
          </p:cNvPicPr>
          <p:nvPr/>
        </p:nvPicPr>
        <p:blipFill>
          <a:blip r:embed="rId2"/>
          <a:stretch>
            <a:fillRect/>
          </a:stretch>
        </p:blipFill>
        <p:spPr>
          <a:xfrm>
            <a:off x="-31750" y="6350"/>
            <a:ext cx="13068300" cy="9804625"/>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Διπλό κλικ για αλλαγή"/>
          <p:cNvSpPr txBox="1">
            <a:spLocks noGrp="1"/>
          </p:cNvSpPr>
          <p:nvPr>
            <p:ph type="title"/>
          </p:nvPr>
        </p:nvSpPr>
        <p:spPr>
          <a:prstGeom prst="rect">
            <a:avLst/>
          </a:prstGeom>
        </p:spPr>
        <p:txBody>
          <a:bodyPr/>
          <a:lstStyle/>
          <a:p>
            <a:endParaRPr/>
          </a:p>
        </p:txBody>
      </p:sp>
      <p:sp>
        <p:nvSpPr>
          <p:cNvPr id="276" name="Διπλό κλικ για αλλαγή"/>
          <p:cNvSpPr txBox="1">
            <a:spLocks noGrp="1"/>
          </p:cNvSpPr>
          <p:nvPr>
            <p:ph type="body" idx="1"/>
          </p:nvPr>
        </p:nvSpPr>
        <p:spPr>
          <a:prstGeom prst="rect">
            <a:avLst/>
          </a:prstGeom>
        </p:spPr>
        <p:txBody>
          <a:bodyPr/>
          <a:lstStyle/>
          <a:p>
            <a:endParaRPr/>
          </a:p>
        </p:txBody>
      </p:sp>
      <p:pic>
        <p:nvPicPr>
          <p:cNvPr id="277" name="εικόνα_Viber_2021-12-06_12-03-33-451.jpg" descr="εικόνα_Viber_2021-12-06_12-03-33-451.jpg"/>
          <p:cNvPicPr>
            <a:picLocks noChangeAspect="1"/>
          </p:cNvPicPr>
          <p:nvPr/>
        </p:nvPicPr>
        <p:blipFill>
          <a:blip r:embed="rId2"/>
          <a:stretch>
            <a:fillRect/>
          </a:stretch>
        </p:blipFill>
        <p:spPr>
          <a:xfrm>
            <a:off x="-31750" y="-19050"/>
            <a:ext cx="13051074" cy="97917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Στιγμιότυπο 2021-12-10, 8.56.26 μμ.png" descr="Στιγμιότυπο 2021-12-10, 8.56.26 μμ.png"/>
          <p:cNvPicPr>
            <a:picLocks noChangeAspect="1"/>
          </p:cNvPicPr>
          <p:nvPr/>
        </p:nvPicPr>
        <p:blipFill>
          <a:blip r:embed="rId2"/>
          <a:stretch>
            <a:fillRect/>
          </a:stretch>
        </p:blipFill>
        <p:spPr>
          <a:xfrm>
            <a:off x="854719" y="3571116"/>
            <a:ext cx="11497816" cy="2611369"/>
          </a:xfrm>
          <a:prstGeom prst="rect">
            <a:avLst/>
          </a:prstGeom>
          <a:ln w="12700">
            <a:miter lim="400000"/>
          </a:ln>
        </p:spPr>
      </p:pic>
      <p:sp>
        <p:nvSpPr>
          <p:cNvPr id="280" name="menti.com, κωδικός…"/>
          <p:cNvSpPr txBox="1"/>
          <p:nvPr/>
        </p:nvSpPr>
        <p:spPr>
          <a:xfrm>
            <a:off x="3633503" y="6600141"/>
            <a:ext cx="5940248" cy="1557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800" b="0">
                <a:latin typeface="+mn-lt"/>
                <a:ea typeface="+mn-ea"/>
                <a:cs typeface="+mn-cs"/>
                <a:sym typeface="Helvetica Neue Medium"/>
              </a:defRPr>
            </a:pPr>
            <a:r>
              <a:rPr u="sng">
                <a:hlinkClick r:id="rId3"/>
              </a:rPr>
              <a:t>menti.com</a:t>
            </a:r>
            <a:r>
              <a:t>, κωδικός </a:t>
            </a:r>
          </a:p>
          <a:p>
            <a:pPr>
              <a:defRPr sz="4800" b="0">
                <a:latin typeface="+mn-lt"/>
                <a:ea typeface="+mn-ea"/>
                <a:cs typeface="+mn-cs"/>
                <a:sym typeface="Helvetica Neue Medium"/>
              </a:defRPr>
            </a:pPr>
            <a:r>
              <a:t>3167 9109</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9" name="5462.jpg" descr="5462.jpg"/>
          <p:cNvPicPr>
            <a:picLocks noChangeAspect="1"/>
          </p:cNvPicPr>
          <p:nvPr/>
        </p:nvPicPr>
        <p:blipFill>
          <a:blip r:embed="rId2"/>
          <a:stretch>
            <a:fillRect/>
          </a:stretch>
        </p:blipFill>
        <p:spPr>
          <a:xfrm>
            <a:off x="1490466" y="12898"/>
            <a:ext cx="10023868" cy="9727804"/>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Συμπεράσματα"/>
          <p:cNvSpPr txBox="1">
            <a:spLocks noGrp="1"/>
          </p:cNvSpPr>
          <p:nvPr>
            <p:ph type="title"/>
          </p:nvPr>
        </p:nvSpPr>
        <p:spPr>
          <a:prstGeom prst="rect">
            <a:avLst/>
          </a:prstGeom>
        </p:spPr>
        <p:txBody>
          <a:bodyPr/>
          <a:lstStyle/>
          <a:p>
            <a:r>
              <a:t>Συμπεράσματα</a:t>
            </a:r>
          </a:p>
        </p:txBody>
      </p:sp>
      <p:sp>
        <p:nvSpPr>
          <p:cNvPr id="283" name="Μέρος των μαθητών “έπεσαν” στην παγίδα των παραπληροφορητών!…"/>
          <p:cNvSpPr txBox="1">
            <a:spLocks noGrp="1"/>
          </p:cNvSpPr>
          <p:nvPr>
            <p:ph type="body" idx="1"/>
          </p:nvPr>
        </p:nvSpPr>
        <p:spPr>
          <a:prstGeom prst="rect">
            <a:avLst/>
          </a:prstGeom>
        </p:spPr>
        <p:txBody>
          <a:bodyPr/>
          <a:lstStyle/>
          <a:p>
            <a:r>
              <a:t>Μέρος των μαθητών “έπεσαν” στην παγίδα των παραπληροφορητών!</a:t>
            </a:r>
          </a:p>
          <a:p>
            <a:r>
              <a:t>Άλλοι μαθητές εντόπισαν τις λανθασμένες πληροφορίες “Εθνικό Αστεροσκοπείο Κύπρου” και έθεσαν υπό αμφισβήτηση την πηγή!</a:t>
            </a:r>
          </a:p>
          <a:p>
            <a:r>
              <a:t>Συμπέρασμα: δεν είναι εύκολο να αποφύγουμε το να υιοθετήσουμε ή να πιστέψουμε λανθασμένες πληροφορίες. Μπορούμε, όμως, να υποψιαστούμε ότι υπάρχουν.</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Εικόνα" descr="Εικόνα"/>
          <p:cNvPicPr>
            <a:picLocks noChangeAspect="1"/>
          </p:cNvPicPr>
          <p:nvPr/>
        </p:nvPicPr>
        <p:blipFill>
          <a:blip r:embed="rId2"/>
          <a:stretch>
            <a:fillRect/>
          </a:stretch>
        </p:blipFill>
        <p:spPr>
          <a:xfrm>
            <a:off x="44450" y="1027324"/>
            <a:ext cx="12915900" cy="7698952"/>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zen-natureandroid-iphone-desktop-hd-backgrounds-wallpapers-1080p-4k-xvbf0-2800x1867.jpg" descr="zen-natureandroid-iphone-desktop-hd-backgrounds-wallpapers-1080p-4k-xvbf0-2800x186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1494" y="0"/>
            <a:ext cx="14627788" cy="9753601"/>
          </a:xfrm>
          <a:prstGeom prst="rect">
            <a:avLst/>
          </a:prstGeom>
          <a:ln w="12700">
            <a:miter lim="400000"/>
          </a:ln>
          <a:effectLst>
            <a:outerShdw blurRad="101600" dist="25400" dir="5400000" rotWithShape="0">
              <a:srgbClr val="000000">
                <a:alpha val="75000"/>
              </a:srgbClr>
            </a:outerShdw>
          </a:effectLst>
        </p:spPr>
      </p:pic>
      <p:sp>
        <p:nvSpPr>
          <p:cNvPr id="288" name="Ευχαριστώ για την…"/>
          <p:cNvSpPr txBox="1">
            <a:spLocks noGrp="1"/>
          </p:cNvSpPr>
          <p:nvPr>
            <p:ph type="title"/>
          </p:nvPr>
        </p:nvSpPr>
        <p:spPr>
          <a:xfrm>
            <a:off x="-254000" y="575365"/>
            <a:ext cx="13786230" cy="3302001"/>
          </a:xfrm>
          <a:prstGeom prst="rect">
            <a:avLst/>
          </a:prstGeom>
          <a:effectLst>
            <a:outerShdw blurRad="101600" dist="25400" dir="5400000" rotWithShape="0">
              <a:srgbClr val="000000">
                <a:alpha val="75000"/>
              </a:srgbClr>
            </a:outerShdw>
          </a:effectLst>
        </p:spPr>
        <p:txBody>
          <a:bodyPr/>
          <a:lstStyle/>
          <a:p>
            <a:pPr defTabSz="584200">
              <a:defRPr sz="6000">
                <a:ln>
                  <a:noFill/>
                </a:ln>
                <a:solidFill>
                  <a:srgbClr val="FFFFFF"/>
                </a:solidFill>
                <a:effectLst/>
              </a:defRPr>
            </a:pPr>
            <a:r>
              <a:t>Ευχαριστώ για την </a:t>
            </a:r>
          </a:p>
          <a:p>
            <a:pPr defTabSz="584200">
              <a:defRPr sz="6000">
                <a:ln>
                  <a:noFill/>
                </a:ln>
                <a:solidFill>
                  <a:srgbClr val="FFFFFF"/>
                </a:solidFill>
                <a:effectLst/>
              </a:defRPr>
            </a:pPr>
            <a:r>
              <a:t>προσοχή!</a:t>
            </a:r>
          </a:p>
        </p:txBody>
      </p:sp>
      <p:sp>
        <p:nvSpPr>
          <p:cNvPr id="289" name="alexandros@mathisis.org"/>
          <p:cNvSpPr txBox="1"/>
          <p:nvPr/>
        </p:nvSpPr>
        <p:spPr>
          <a:xfrm>
            <a:off x="6435043" y="8699658"/>
            <a:ext cx="6002587"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atin typeface="Helvetica"/>
                <a:ea typeface="Helvetica"/>
                <a:cs typeface="Helvetica"/>
                <a:sym typeface="Helvetica"/>
              </a:defRPr>
            </a:lvl1pPr>
          </a:lstStyle>
          <a:p>
            <a:r>
              <a:t>alexandros@mathisis.org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88"/>
                                        </p:tgtEl>
                                        <p:attrNameLst>
                                          <p:attrName>style.visibility</p:attrName>
                                        </p:attrNameLst>
                                      </p:cBhvr>
                                      <p:to>
                                        <p:strVal val="visible"/>
                                      </p:to>
                                    </p:set>
                                    <p:anim calcmode="lin" valueType="num">
                                      <p:cBhvr>
                                        <p:cTn id="7" dur="1000" fill="hold"/>
                                        <p:tgtEl>
                                          <p:spTgt spid="288"/>
                                        </p:tgtEl>
                                        <p:attrNameLst>
                                          <p:attrName>ppt_x</p:attrName>
                                        </p:attrNameLst>
                                      </p:cBhvr>
                                      <p:tavLst>
                                        <p:tav tm="0">
                                          <p:val>
                                            <p:strVal val="0-#ppt_w/2"/>
                                          </p:val>
                                        </p:tav>
                                        <p:tav tm="100000">
                                          <p:val>
                                            <p:strVal val="#ppt_x"/>
                                          </p:val>
                                        </p:tav>
                                      </p:tavLst>
                                    </p:anim>
                                    <p:anim calcmode="lin" valueType="num">
                                      <p:cBhvr>
                                        <p:cTn id="8" dur="1000" fill="hold"/>
                                        <p:tgtEl>
                                          <p:spTgt spid="28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2" nodeType="clickEffect">
                                  <p:stCondLst>
                                    <p:cond delay="0"/>
                                  </p:stCondLst>
                                  <p:iterate>
                                    <p:tmAbs val="0"/>
                                  </p:iterate>
                                  <p:childTnLst>
                                    <p:set>
                                      <p:cBhvr>
                                        <p:cTn id="12" fill="hold"/>
                                        <p:tgtEl>
                                          <p:spTgt spid="289"/>
                                        </p:tgtEl>
                                        <p:attrNameLst>
                                          <p:attrName>style.visibility</p:attrName>
                                        </p:attrNameLst>
                                      </p:cBhvr>
                                      <p:to>
                                        <p:strVal val="visible"/>
                                      </p:to>
                                    </p:set>
                                    <p:anim calcmode="lin" valueType="num">
                                      <p:cBhvr>
                                        <p:cTn id="13" dur="1000" fill="hold"/>
                                        <p:tgtEl>
                                          <p:spTgt spid="289"/>
                                        </p:tgtEl>
                                        <p:attrNameLst>
                                          <p:attrName>ppt_x</p:attrName>
                                        </p:attrNameLst>
                                      </p:cBhvr>
                                      <p:tavLst>
                                        <p:tav tm="0">
                                          <p:val>
                                            <p:strVal val="1+#ppt_w/2"/>
                                          </p:val>
                                        </p:tav>
                                        <p:tav tm="100000">
                                          <p:val>
                                            <p:strVal val="#ppt_x"/>
                                          </p:val>
                                        </p:tav>
                                      </p:tavLst>
                                    </p:anim>
                                    <p:anim calcmode="lin" valueType="num">
                                      <p:cBhvr>
                                        <p:cTn id="14" dur="1000" fill="hold"/>
                                        <p:tgtEl>
                                          <p:spTgt spid="2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1" animBg="1" advAuto="0"/>
      <p:bldP spid="289" grpId="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0073.jpg" descr="0073.jpg"/>
          <p:cNvPicPr>
            <a:picLocks noChangeAspect="1"/>
          </p:cNvPicPr>
          <p:nvPr/>
        </p:nvPicPr>
        <p:blipFill>
          <a:blip r:embed="rId2"/>
          <a:stretch>
            <a:fillRect/>
          </a:stretch>
        </p:blipFill>
        <p:spPr>
          <a:xfrm>
            <a:off x="0" y="-457200"/>
            <a:ext cx="13004800" cy="130048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Περιεχόμενα"/>
          <p:cNvSpPr txBox="1">
            <a:spLocks noGrp="1"/>
          </p:cNvSpPr>
          <p:nvPr>
            <p:ph type="title"/>
          </p:nvPr>
        </p:nvSpPr>
        <p:spPr>
          <a:prstGeom prst="rect">
            <a:avLst/>
          </a:prstGeom>
        </p:spPr>
        <p:txBody>
          <a:bodyPr/>
          <a:lstStyle/>
          <a:p>
            <a:r>
              <a:t>Περιεχόμενα</a:t>
            </a:r>
          </a:p>
        </p:txBody>
      </p:sp>
      <p:sp>
        <p:nvSpPr>
          <p:cNvPr id="144" name="Tι είναι η Παραπληροφόρηση;…"/>
          <p:cNvSpPr txBox="1">
            <a:spLocks noGrp="1"/>
          </p:cNvSpPr>
          <p:nvPr>
            <p:ph type="body" idx="1"/>
          </p:nvPr>
        </p:nvSpPr>
        <p:spPr>
          <a:prstGeom prst="rect">
            <a:avLst/>
          </a:prstGeom>
        </p:spPr>
        <p:txBody>
          <a:bodyPr/>
          <a:lstStyle/>
          <a:p>
            <a:r>
              <a:t>Tι είναι η Παραπληροφόρηση;</a:t>
            </a:r>
          </a:p>
          <a:p>
            <a:r>
              <a:t>Είδη Παραπληροφόρησης</a:t>
            </a:r>
          </a:p>
          <a:p>
            <a:r>
              <a:t>Παραπληροφόρηση ή Πραγματικότητα;</a:t>
            </a:r>
          </a:p>
          <a:p>
            <a:r>
              <a:t>Αντισώματα Παραπληροφόρησης</a:t>
            </a:r>
          </a:p>
          <a:p>
            <a:r>
              <a:t>Εφαρμογή Σεναρίου σε Στ’ Δημοτικού</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Τι είναι η παραπληροφόρηση;…"/>
          <p:cNvSpPr txBox="1">
            <a:spLocks noGrp="1"/>
          </p:cNvSpPr>
          <p:nvPr>
            <p:ph type="title"/>
          </p:nvPr>
        </p:nvSpPr>
        <p:spPr>
          <a:prstGeom prst="rect">
            <a:avLst/>
          </a:prstGeom>
        </p:spPr>
        <p:txBody>
          <a:bodyPr/>
          <a:lstStyle/>
          <a:p>
            <a:pPr defTabSz="525779">
              <a:defRPr sz="6030"/>
            </a:pPr>
            <a:r>
              <a:t>Τι είναι η παραπληροφόρηση;</a:t>
            </a:r>
          </a:p>
          <a:p>
            <a:pPr defTabSz="525779">
              <a:defRPr sz="4319"/>
            </a:pPr>
            <a:r>
              <a:rPr u="sng">
                <a:hlinkClick r:id="rId2"/>
              </a:rPr>
              <a:t>menti.com</a:t>
            </a:r>
            <a:r>
              <a:t>, κωδικός </a:t>
            </a:r>
          </a:p>
          <a:p>
            <a:pPr defTabSz="525779">
              <a:defRPr sz="4319"/>
            </a:pPr>
            <a:r>
              <a:t>4445 0766</a:t>
            </a:r>
          </a:p>
        </p:txBody>
      </p:sp>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541</Words>
  <Application>Microsoft Macintosh PowerPoint</Application>
  <PresentationFormat>Προσαρμογή</PresentationFormat>
  <Paragraphs>60</Paragraphs>
  <Slides>62</Slides>
  <Notes>0</Notes>
  <HiddenSlides>0</HiddenSlides>
  <MMClips>2</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62</vt:i4>
      </vt:variant>
    </vt:vector>
  </HeadingPairs>
  <TitlesOfParts>
    <vt:vector size="69" baseType="lpstr">
      <vt:lpstr>Arial</vt:lpstr>
      <vt:lpstr>Helvetica</vt:lpstr>
      <vt:lpstr>Helvetica Light</vt:lpstr>
      <vt:lpstr>Helvetica Neue</vt:lpstr>
      <vt:lpstr>Helvetica Neue Light</vt:lpstr>
      <vt:lpstr>Helvetica Neue Medium</vt:lpstr>
      <vt:lpstr>Black</vt:lpstr>
      <vt:lpstr>Αντισώματα Παραπληροφόρησης</vt:lpstr>
      <vt:lpstr>…2 αλήθειες και ένα ψέμα…</vt:lpstr>
      <vt:lpstr>Έχω 3 παιδιά Σπούδασα στο ΑΤΙ Ηλεκτρολόγος Μηχανικός Είμαι ιδρυτής Μουσείου Υπολογιστών Κύπρου</vt:lpstr>
      <vt:lpstr>Παρουσίαση του PowerPoint</vt:lpstr>
      <vt:lpstr>Θέματα προς συζήτηση…</vt:lpstr>
      <vt:lpstr>Παρουσίαση του PowerPoint</vt:lpstr>
      <vt:lpstr>Παρουσίαση του PowerPoint</vt:lpstr>
      <vt:lpstr>Περιεχόμενα</vt:lpstr>
      <vt:lpstr>Τι είναι η παραπληροφόρηση; menti.com, κωδικός  4445 0766</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Είδη Παραπληροφόρησης</vt:lpstr>
      <vt:lpstr>Σάτιρα</vt:lpstr>
      <vt:lpstr>Παρουσίαση του PowerPoint</vt:lpstr>
      <vt:lpstr>Ψευδές Συγκείμενο</vt:lpstr>
      <vt:lpstr>Παρουσίαση του PowerPoint</vt:lpstr>
      <vt:lpstr>Παρουσίαση του PowerPoint</vt:lpstr>
      <vt:lpstr>Πλαστοπροσωπία</vt:lpstr>
      <vt:lpstr>Παρουσίαση του PowerPoint</vt:lpstr>
      <vt:lpstr>Παρουσίαση του PowerPoint</vt:lpstr>
      <vt:lpstr>Κατασκευασμένο περιεχόμενο</vt:lpstr>
      <vt:lpstr>Λέγεσαι Αμερική αλλά δεν λέγεσαι Αμερική, καθ ότι ο Αμέρικο Βεσπούτσι ήταν βαφτισμένος Όμηρος. Μικρόν τον φώναζαν Ομέρικο και παραποιήθηκε σε Αμέρικο. Η συμπαθέστατη Γερμανία. Αυτοί αυτοαποκαλούνται Deutschland. Το πρώτο συνθετικό είναι το Deus δηλαδή Δίας, και το δεύτερο είναι land από την λέξη λας= πέτρα από όπου και το λατομείο. Τουτέστιν η Γερμανία είναι η χώρα του Δία. Η φιλτάτη Αγγλία, εκείνο το British που προέρχεται από την λέξη Βρυτός δηλαδή παρθένος, ήταν η Αγγλία η χώρα με τις πολλές παρθένες. Από αυτού βγαίνει και το Αγγλικό virgin από όπου και η πολιτεία της Αμερικής Virginia προς τιμήν της Βασίλισσας που ήταν παρθένος. Ιταλία, είναι ‘’εις άλω’’, εις την θάλασσαν, πιστεύω πως έχετε δεί πως μπαίνει η Ιταλία ορμητικά μέσα στην Μεσόγειο. Ισπανία. Οι ίδιοι λένε την πατρίδα τους Espana , και σωστά την αποκαλούν έτσι αφού η χώρα λόγω των πολλών βροχών έχει πολλά δάση και ήταν αφιερωμένη στον κακόμορφο Έλληνα θεό των δασών Πάνα. Εις τον Πάνα λοιπόν. Αίγυπτος, είναι χαρακτηρισμένη έτσι επειδή βρίσκεται υπτίως του Αιγαίου. Εκεί θα βάλουμε έναν τοποτηρητή μιάς και θα ελέγχουμε και την διώρυγα του Διός. Οι Άραβες διαβάζουν από δεξιά προς αριστερά και το SUEZ διαβάζεται ως ΖΕΥΣ.</vt:lpstr>
      <vt:lpstr>Επεξεργασμένο περιεχόμενο</vt:lpstr>
      <vt:lpstr>Παρουσίαση του PowerPoint</vt:lpstr>
      <vt:lpstr>Wifi στα σχολεία…</vt:lpstr>
      <vt:lpstr>Παρουσίαση του PowerPoint</vt:lpstr>
      <vt:lpstr>Παραπληροφόρηση ή Πραγματικότητα; menti.com, κωδικός  3167 9109</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ΑΝΤΙσώματα στην ΠΑΡΑπληροφόρηση</vt:lpstr>
      <vt:lpstr>Παρουσίαση του PowerPoint</vt:lpstr>
      <vt:lpstr>Παρουσίαση του PowerPoint</vt:lpstr>
      <vt:lpstr>ΠΑΡΑπληροφοριακές καρέκλες</vt:lpstr>
      <vt:lpstr>Αν τρώω αποκλειστικά McDonalds για ένα μήνα, θα είμαι υγιής:</vt:lpstr>
      <vt:lpstr>Παρουσίαση του PowerPoint</vt:lpstr>
      <vt:lpstr>Παρουσίαση του PowerPoint</vt:lpstr>
      <vt:lpstr>Παρουσίαση του PowerPoint</vt:lpstr>
      <vt:lpstr>Σπασμένο τηλέφωνο</vt:lpstr>
      <vt:lpstr>Παρουσίαση του PowerPoint</vt:lpstr>
      <vt:lpstr>Εφαρμογή στην τάξη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Συμπεράσματα</vt:lpstr>
      <vt:lpstr>Παρουσίαση του PowerPoint</vt:lpstr>
      <vt:lpstr>Ευχαριστώ για την  προσοχή!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Αντισώματα Παραπληροφόρησης</dc:title>
  <cp:lastModifiedBy>Αλέξανδρος Κοφτερός</cp:lastModifiedBy>
  <cp:revision>1</cp:revision>
  <dcterms:modified xsi:type="dcterms:W3CDTF">2021-12-11T07:40:18Z</dcterms:modified>
</cp:coreProperties>
</file>