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9"/>
  </p:notesMasterIdLst>
  <p:sldIdLst>
    <p:sldId id="256" r:id="rId2"/>
    <p:sldId id="269" r:id="rId3"/>
    <p:sldId id="323" r:id="rId4"/>
    <p:sldId id="274" r:id="rId5"/>
    <p:sldId id="275" r:id="rId6"/>
    <p:sldId id="276" r:id="rId7"/>
    <p:sldId id="273" r:id="rId8"/>
    <p:sldId id="277" r:id="rId9"/>
    <p:sldId id="278" r:id="rId10"/>
    <p:sldId id="279" r:id="rId11"/>
    <p:sldId id="297" r:id="rId12"/>
    <p:sldId id="308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268" r:id="rId27"/>
    <p:sldId id="266" r:id="rId28"/>
  </p:sldIdLst>
  <p:sldSz cx="22759988" cy="1137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00"/>
    <a:srgbClr val="FFFBD6"/>
    <a:srgbClr val="FDF4D7"/>
    <a:srgbClr val="FCF8D4"/>
    <a:srgbClr val="FCF6D3"/>
    <a:srgbClr val="FEFFC3"/>
    <a:srgbClr val="F5FFFA"/>
    <a:srgbClr val="F0FFE9"/>
    <a:srgbClr val="FF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85"/>
    <p:restoredTop sz="94719"/>
  </p:normalViewPr>
  <p:slideViewPr>
    <p:cSldViewPr snapToGrid="0" snapToObjects="1">
      <p:cViewPr varScale="1">
        <p:scale>
          <a:sx n="82" d="100"/>
          <a:sy n="82" d="100"/>
        </p:scale>
        <p:origin x="2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A7773-BF03-A240-BE29-C8A423000EF9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CF94-CE9C-3E4B-A02E-A15468A5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819302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638605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2457907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3277210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4096512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4915814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5735117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6554419" algn="l" defTabSz="1638605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CF94-CE9C-3E4B-A02E-A15468A5D1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2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en.hespress.com</a:t>
            </a:r>
            <a:r>
              <a:rPr lang="en-US" dirty="0"/>
              <a:t>/62576-artist-rejects-award-for-his-ai-generated-image-sparks-controversy.html</a:t>
            </a:r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CF94-CE9C-3E4B-A02E-A15468A5D1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news.artnet.com</a:t>
            </a:r>
            <a:r>
              <a:rPr lang="en-US" dirty="0"/>
              <a:t>/art-world/ai-generated-art-debate-2175570</a:t>
            </a:r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CF94-CE9C-3E4B-A02E-A15468A5D1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1143000"/>
            <a:ext cx="61722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CF94-CE9C-3E4B-A02E-A15468A5D1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5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999" y="1862291"/>
            <a:ext cx="17069991" cy="3961647"/>
          </a:xfrm>
        </p:spPr>
        <p:txBody>
          <a:bodyPr anchor="b"/>
          <a:lstStyle>
            <a:lvl1pPr algn="ctr">
              <a:defRPr sz="995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999" y="5976715"/>
            <a:ext cx="17069991" cy="2747338"/>
          </a:xfrm>
        </p:spPr>
        <p:txBody>
          <a:bodyPr/>
          <a:lstStyle>
            <a:lvl1pPr marL="0" indent="0" algn="ctr">
              <a:buNone/>
              <a:defRPr sz="3982"/>
            </a:lvl1pPr>
            <a:lvl2pPr marL="758632" indent="0" algn="ctr">
              <a:buNone/>
              <a:defRPr sz="3319"/>
            </a:lvl2pPr>
            <a:lvl3pPr marL="1517264" indent="0" algn="ctr">
              <a:buNone/>
              <a:defRPr sz="2987"/>
            </a:lvl3pPr>
            <a:lvl4pPr marL="2275896" indent="0" algn="ctr">
              <a:buNone/>
              <a:defRPr sz="2655"/>
            </a:lvl4pPr>
            <a:lvl5pPr marL="3034528" indent="0" algn="ctr">
              <a:buNone/>
              <a:defRPr sz="2655"/>
            </a:lvl5pPr>
            <a:lvl6pPr marL="3793160" indent="0" algn="ctr">
              <a:buNone/>
              <a:defRPr sz="2655"/>
            </a:lvl6pPr>
            <a:lvl7pPr marL="4551792" indent="0" algn="ctr">
              <a:buNone/>
              <a:defRPr sz="2655"/>
            </a:lvl7pPr>
            <a:lvl8pPr marL="5310424" indent="0" algn="ctr">
              <a:buNone/>
              <a:defRPr sz="2655"/>
            </a:lvl8pPr>
            <a:lvl9pPr marL="6069056" indent="0" algn="ctr">
              <a:buNone/>
              <a:defRPr sz="265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5591-3909-5C42-958E-2818446EA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1582" y="3514099"/>
            <a:ext cx="14048406" cy="1103507"/>
          </a:xfrm>
        </p:spPr>
        <p:txBody>
          <a:bodyPr wrap="square" anchor="t" anchorCtr="0">
            <a:spAutoFit/>
          </a:bodyPr>
          <a:lstStyle>
            <a:lvl1pPr algn="l">
              <a:defRPr sz="7301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D6860-D44A-8345-93CB-940CF71B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1582" y="4735210"/>
            <a:ext cx="11203406" cy="735779"/>
          </a:xfrm>
        </p:spPr>
        <p:txBody>
          <a:bodyPr wrap="square">
            <a:spAutoFit/>
          </a:bodyPr>
          <a:lstStyle>
            <a:lvl1pPr marL="0" indent="0" algn="l">
              <a:buNone/>
              <a:defRPr sz="4646" b="0" i="0">
                <a:solidFill>
                  <a:srgbClr val="FF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632" indent="0" algn="ctr">
              <a:buNone/>
              <a:defRPr sz="3319"/>
            </a:lvl2pPr>
            <a:lvl3pPr marL="1517264" indent="0" algn="ctr">
              <a:buNone/>
              <a:defRPr sz="2987"/>
            </a:lvl3pPr>
            <a:lvl4pPr marL="2275896" indent="0" algn="ctr">
              <a:buNone/>
              <a:defRPr sz="2655"/>
            </a:lvl4pPr>
            <a:lvl5pPr marL="3034528" indent="0" algn="ctr">
              <a:buNone/>
              <a:defRPr sz="2655"/>
            </a:lvl5pPr>
            <a:lvl6pPr marL="3793160" indent="0" algn="ctr">
              <a:buNone/>
              <a:defRPr sz="2655"/>
            </a:lvl6pPr>
            <a:lvl7pPr marL="4551792" indent="0" algn="ctr">
              <a:buNone/>
              <a:defRPr sz="2655"/>
            </a:lvl7pPr>
            <a:lvl8pPr marL="5310424" indent="0" algn="ctr">
              <a:buNone/>
              <a:defRPr sz="2655"/>
            </a:lvl8pPr>
            <a:lvl9pPr marL="6069056" indent="0" algn="ctr">
              <a:buNone/>
              <a:defRPr sz="2655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5F0D3-EC64-1749-AE1C-D39712D30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992100" cy="113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5591-3909-5C42-958E-2818446EA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78" y="1862292"/>
            <a:ext cx="15150911" cy="1103507"/>
          </a:xfrm>
        </p:spPr>
        <p:txBody>
          <a:bodyPr anchor="t" anchorCtr="0">
            <a:spAutoFit/>
          </a:bodyPr>
          <a:lstStyle>
            <a:lvl1pPr algn="l">
              <a:defRPr sz="7301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D6860-D44A-8345-93CB-940CF71B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4078" y="3083404"/>
            <a:ext cx="15150911" cy="735779"/>
          </a:xfrm>
        </p:spPr>
        <p:txBody>
          <a:bodyPr>
            <a:spAutoFit/>
          </a:bodyPr>
          <a:lstStyle>
            <a:lvl1pPr marL="0" indent="0" algn="l">
              <a:buNone/>
              <a:defRPr sz="4646" b="0" i="0">
                <a:solidFill>
                  <a:srgbClr val="FF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632" indent="0" algn="ctr">
              <a:buNone/>
              <a:defRPr sz="3319"/>
            </a:lvl2pPr>
            <a:lvl3pPr marL="1517264" indent="0" algn="ctr">
              <a:buNone/>
              <a:defRPr sz="2987"/>
            </a:lvl3pPr>
            <a:lvl4pPr marL="2275896" indent="0" algn="ctr">
              <a:buNone/>
              <a:defRPr sz="2655"/>
            </a:lvl4pPr>
            <a:lvl5pPr marL="3034528" indent="0" algn="ctr">
              <a:buNone/>
              <a:defRPr sz="2655"/>
            </a:lvl5pPr>
            <a:lvl6pPr marL="3793160" indent="0" algn="ctr">
              <a:buNone/>
              <a:defRPr sz="2655"/>
            </a:lvl6pPr>
            <a:lvl7pPr marL="4551792" indent="0" algn="ctr">
              <a:buNone/>
              <a:defRPr sz="2655"/>
            </a:lvl7pPr>
            <a:lvl8pPr marL="5310424" indent="0" algn="ctr">
              <a:buNone/>
              <a:defRPr sz="2655"/>
            </a:lvl8pPr>
            <a:lvl9pPr marL="6069056" indent="0" algn="ctr">
              <a:buNone/>
              <a:defRPr sz="2655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CD639FC-40D9-2845-B96A-424345D27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5204" y="7466803"/>
            <a:ext cx="4401754" cy="3912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EF5F76-C9E7-184C-97CB-EEFBE0304B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590" y="0"/>
            <a:ext cx="3632200" cy="113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5591-3909-5C42-958E-2818446EA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78" y="1862292"/>
            <a:ext cx="15150911" cy="1103507"/>
          </a:xfrm>
        </p:spPr>
        <p:txBody>
          <a:bodyPr anchor="t" anchorCtr="0">
            <a:spAutoFit/>
          </a:bodyPr>
          <a:lstStyle>
            <a:lvl1pPr algn="l">
              <a:defRPr sz="7301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D6860-D44A-8345-93CB-940CF71B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4078" y="3083404"/>
            <a:ext cx="15150911" cy="735779"/>
          </a:xfrm>
        </p:spPr>
        <p:txBody>
          <a:bodyPr>
            <a:spAutoFit/>
          </a:bodyPr>
          <a:lstStyle>
            <a:lvl1pPr marL="0" indent="0" algn="l">
              <a:buNone/>
              <a:defRPr sz="4646" b="0" i="0">
                <a:solidFill>
                  <a:srgbClr val="FF8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8632" indent="0" algn="ctr">
              <a:buNone/>
              <a:defRPr sz="3319"/>
            </a:lvl2pPr>
            <a:lvl3pPr marL="1517264" indent="0" algn="ctr">
              <a:buNone/>
              <a:defRPr sz="2987"/>
            </a:lvl3pPr>
            <a:lvl4pPr marL="2275896" indent="0" algn="ctr">
              <a:buNone/>
              <a:defRPr sz="2655"/>
            </a:lvl4pPr>
            <a:lvl5pPr marL="3034528" indent="0" algn="ctr">
              <a:buNone/>
              <a:defRPr sz="2655"/>
            </a:lvl5pPr>
            <a:lvl6pPr marL="3793160" indent="0" algn="ctr">
              <a:buNone/>
              <a:defRPr sz="2655"/>
            </a:lvl6pPr>
            <a:lvl7pPr marL="4551792" indent="0" algn="ctr">
              <a:buNone/>
              <a:defRPr sz="2655"/>
            </a:lvl7pPr>
            <a:lvl8pPr marL="5310424" indent="0" algn="ctr">
              <a:buNone/>
              <a:defRPr sz="2655"/>
            </a:lvl8pPr>
            <a:lvl9pPr marL="6069056" indent="0" algn="ctr">
              <a:buNone/>
              <a:defRPr sz="2655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C2474-4E57-C44F-8256-C9734BD85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" y="9550400"/>
            <a:ext cx="2275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3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1815C12-8532-924B-A463-31ECDB244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6548" y="0"/>
            <a:ext cx="8496300" cy="1137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25F40B-9971-144F-B916-7476AA708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774" y="654050"/>
            <a:ext cx="698500" cy="100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5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230A8E-010E-8341-A07F-36EA90A19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2848" y="5404055"/>
            <a:ext cx="6722507" cy="59751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23933D-0F5B-B846-AD4B-622FD368A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305" y="0"/>
            <a:ext cx="11328400" cy="113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6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9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895" y="2836900"/>
            <a:ext cx="19630490" cy="4733430"/>
          </a:xfrm>
        </p:spPr>
        <p:txBody>
          <a:bodyPr anchor="b"/>
          <a:lstStyle>
            <a:lvl1pPr>
              <a:defRPr sz="995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895" y="7615110"/>
            <a:ext cx="19630490" cy="2489199"/>
          </a:xfrm>
        </p:spPr>
        <p:txBody>
          <a:bodyPr/>
          <a:lstStyle>
            <a:lvl1pPr marL="0" indent="0">
              <a:buNone/>
              <a:defRPr sz="3982">
                <a:solidFill>
                  <a:schemeClr val="tx1">
                    <a:tint val="75000"/>
                  </a:schemeClr>
                </a:solidFill>
              </a:defRPr>
            </a:lvl1pPr>
            <a:lvl2pPr marL="758632" indent="0">
              <a:buNone/>
              <a:defRPr sz="3319">
                <a:solidFill>
                  <a:schemeClr val="tx1">
                    <a:tint val="75000"/>
                  </a:schemeClr>
                </a:solidFill>
              </a:defRPr>
            </a:lvl2pPr>
            <a:lvl3pPr marL="1517264" indent="0">
              <a:buNone/>
              <a:defRPr sz="2987">
                <a:solidFill>
                  <a:schemeClr val="tx1">
                    <a:tint val="75000"/>
                  </a:schemeClr>
                </a:solidFill>
              </a:defRPr>
            </a:lvl3pPr>
            <a:lvl4pPr marL="2275896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034528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379316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455179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5310424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069056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43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4749" y="3029185"/>
            <a:ext cx="9672995" cy="72199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22244" y="3029185"/>
            <a:ext cx="9672995" cy="72199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3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13" y="605838"/>
            <a:ext cx="19630490" cy="21994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7715" y="2789485"/>
            <a:ext cx="9628541" cy="1367084"/>
          </a:xfrm>
        </p:spPr>
        <p:txBody>
          <a:bodyPr anchor="b"/>
          <a:lstStyle>
            <a:lvl1pPr marL="0" indent="0">
              <a:buNone/>
              <a:defRPr sz="3982" b="1"/>
            </a:lvl1pPr>
            <a:lvl2pPr marL="758632" indent="0">
              <a:buNone/>
              <a:defRPr sz="3319" b="1"/>
            </a:lvl2pPr>
            <a:lvl3pPr marL="1517264" indent="0">
              <a:buNone/>
              <a:defRPr sz="2987" b="1"/>
            </a:lvl3pPr>
            <a:lvl4pPr marL="2275896" indent="0">
              <a:buNone/>
              <a:defRPr sz="2655" b="1"/>
            </a:lvl4pPr>
            <a:lvl5pPr marL="3034528" indent="0">
              <a:buNone/>
              <a:defRPr sz="2655" b="1"/>
            </a:lvl5pPr>
            <a:lvl6pPr marL="3793160" indent="0">
              <a:buNone/>
              <a:defRPr sz="2655" b="1"/>
            </a:lvl6pPr>
            <a:lvl7pPr marL="4551792" indent="0">
              <a:buNone/>
              <a:defRPr sz="2655" b="1"/>
            </a:lvl7pPr>
            <a:lvl8pPr marL="5310424" indent="0">
              <a:buNone/>
              <a:defRPr sz="2655" b="1"/>
            </a:lvl8pPr>
            <a:lvl9pPr marL="6069056" indent="0">
              <a:buNone/>
              <a:defRPr sz="265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715" y="4156569"/>
            <a:ext cx="9628541" cy="6113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522244" y="2789485"/>
            <a:ext cx="9675959" cy="1367084"/>
          </a:xfrm>
        </p:spPr>
        <p:txBody>
          <a:bodyPr anchor="b"/>
          <a:lstStyle>
            <a:lvl1pPr marL="0" indent="0">
              <a:buNone/>
              <a:defRPr sz="3982" b="1"/>
            </a:lvl1pPr>
            <a:lvl2pPr marL="758632" indent="0">
              <a:buNone/>
              <a:defRPr sz="3319" b="1"/>
            </a:lvl2pPr>
            <a:lvl3pPr marL="1517264" indent="0">
              <a:buNone/>
              <a:defRPr sz="2987" b="1"/>
            </a:lvl3pPr>
            <a:lvl4pPr marL="2275896" indent="0">
              <a:buNone/>
              <a:defRPr sz="2655" b="1"/>
            </a:lvl4pPr>
            <a:lvl5pPr marL="3034528" indent="0">
              <a:buNone/>
              <a:defRPr sz="2655" b="1"/>
            </a:lvl5pPr>
            <a:lvl6pPr marL="3793160" indent="0">
              <a:buNone/>
              <a:defRPr sz="2655" b="1"/>
            </a:lvl6pPr>
            <a:lvl7pPr marL="4551792" indent="0">
              <a:buNone/>
              <a:defRPr sz="2655" b="1"/>
            </a:lvl7pPr>
            <a:lvl8pPr marL="5310424" indent="0">
              <a:buNone/>
              <a:defRPr sz="2655" b="1"/>
            </a:lvl8pPr>
            <a:lvl9pPr marL="6069056" indent="0">
              <a:buNone/>
              <a:defRPr sz="265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22244" y="4156569"/>
            <a:ext cx="9675959" cy="61136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15" y="758613"/>
            <a:ext cx="7340688" cy="2655147"/>
          </a:xfrm>
        </p:spPr>
        <p:txBody>
          <a:bodyPr anchor="b"/>
          <a:lstStyle>
            <a:lvl1pPr>
              <a:defRPr sz="53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5959" y="1638395"/>
            <a:ext cx="11522244" cy="8086607"/>
          </a:xfrm>
        </p:spPr>
        <p:txBody>
          <a:bodyPr/>
          <a:lstStyle>
            <a:lvl1pPr>
              <a:defRPr sz="5310"/>
            </a:lvl1pPr>
            <a:lvl2pPr>
              <a:defRPr sz="4646"/>
            </a:lvl2pPr>
            <a:lvl3pPr>
              <a:defRPr sz="3982"/>
            </a:lvl3pPr>
            <a:lvl4pPr>
              <a:defRPr sz="3319"/>
            </a:lvl4pPr>
            <a:lvl5pPr>
              <a:defRPr sz="3319"/>
            </a:lvl5pPr>
            <a:lvl6pPr>
              <a:defRPr sz="3319"/>
            </a:lvl6pPr>
            <a:lvl7pPr>
              <a:defRPr sz="3319"/>
            </a:lvl7pPr>
            <a:lvl8pPr>
              <a:defRPr sz="3319"/>
            </a:lvl8pPr>
            <a:lvl9pPr>
              <a:defRPr sz="331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15" y="3413760"/>
            <a:ext cx="7340688" cy="6324413"/>
          </a:xfrm>
        </p:spPr>
        <p:txBody>
          <a:bodyPr/>
          <a:lstStyle>
            <a:lvl1pPr marL="0" indent="0">
              <a:buNone/>
              <a:defRPr sz="2655"/>
            </a:lvl1pPr>
            <a:lvl2pPr marL="758632" indent="0">
              <a:buNone/>
              <a:defRPr sz="2323"/>
            </a:lvl2pPr>
            <a:lvl3pPr marL="1517264" indent="0">
              <a:buNone/>
              <a:defRPr sz="1991"/>
            </a:lvl3pPr>
            <a:lvl4pPr marL="2275896" indent="0">
              <a:buNone/>
              <a:defRPr sz="1659"/>
            </a:lvl4pPr>
            <a:lvl5pPr marL="3034528" indent="0">
              <a:buNone/>
              <a:defRPr sz="1659"/>
            </a:lvl5pPr>
            <a:lvl6pPr marL="3793160" indent="0">
              <a:buNone/>
              <a:defRPr sz="1659"/>
            </a:lvl6pPr>
            <a:lvl7pPr marL="4551792" indent="0">
              <a:buNone/>
              <a:defRPr sz="1659"/>
            </a:lvl7pPr>
            <a:lvl8pPr marL="5310424" indent="0">
              <a:buNone/>
              <a:defRPr sz="1659"/>
            </a:lvl8pPr>
            <a:lvl9pPr marL="6069056" indent="0">
              <a:buNone/>
              <a:defRPr sz="16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02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715" y="758613"/>
            <a:ext cx="7340688" cy="2655147"/>
          </a:xfrm>
        </p:spPr>
        <p:txBody>
          <a:bodyPr anchor="b"/>
          <a:lstStyle>
            <a:lvl1pPr>
              <a:defRPr sz="53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75959" y="1638395"/>
            <a:ext cx="11522244" cy="8086607"/>
          </a:xfrm>
        </p:spPr>
        <p:txBody>
          <a:bodyPr anchor="t"/>
          <a:lstStyle>
            <a:lvl1pPr marL="0" indent="0">
              <a:buNone/>
              <a:defRPr sz="5310"/>
            </a:lvl1pPr>
            <a:lvl2pPr marL="758632" indent="0">
              <a:buNone/>
              <a:defRPr sz="4646"/>
            </a:lvl2pPr>
            <a:lvl3pPr marL="1517264" indent="0">
              <a:buNone/>
              <a:defRPr sz="3982"/>
            </a:lvl3pPr>
            <a:lvl4pPr marL="2275896" indent="0">
              <a:buNone/>
              <a:defRPr sz="3319"/>
            </a:lvl4pPr>
            <a:lvl5pPr marL="3034528" indent="0">
              <a:buNone/>
              <a:defRPr sz="3319"/>
            </a:lvl5pPr>
            <a:lvl6pPr marL="3793160" indent="0">
              <a:buNone/>
              <a:defRPr sz="3319"/>
            </a:lvl6pPr>
            <a:lvl7pPr marL="4551792" indent="0">
              <a:buNone/>
              <a:defRPr sz="3319"/>
            </a:lvl7pPr>
            <a:lvl8pPr marL="5310424" indent="0">
              <a:buNone/>
              <a:defRPr sz="3319"/>
            </a:lvl8pPr>
            <a:lvl9pPr marL="6069056" indent="0">
              <a:buNone/>
              <a:defRPr sz="331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7715" y="3413760"/>
            <a:ext cx="7340688" cy="6324413"/>
          </a:xfrm>
        </p:spPr>
        <p:txBody>
          <a:bodyPr/>
          <a:lstStyle>
            <a:lvl1pPr marL="0" indent="0">
              <a:buNone/>
              <a:defRPr sz="2655"/>
            </a:lvl1pPr>
            <a:lvl2pPr marL="758632" indent="0">
              <a:buNone/>
              <a:defRPr sz="2323"/>
            </a:lvl2pPr>
            <a:lvl3pPr marL="1517264" indent="0">
              <a:buNone/>
              <a:defRPr sz="1991"/>
            </a:lvl3pPr>
            <a:lvl4pPr marL="2275896" indent="0">
              <a:buNone/>
              <a:defRPr sz="1659"/>
            </a:lvl4pPr>
            <a:lvl5pPr marL="3034528" indent="0">
              <a:buNone/>
              <a:defRPr sz="1659"/>
            </a:lvl5pPr>
            <a:lvl6pPr marL="3793160" indent="0">
              <a:buNone/>
              <a:defRPr sz="1659"/>
            </a:lvl6pPr>
            <a:lvl7pPr marL="4551792" indent="0">
              <a:buNone/>
              <a:defRPr sz="1659"/>
            </a:lvl7pPr>
            <a:lvl8pPr marL="5310424" indent="0">
              <a:buNone/>
              <a:defRPr sz="1659"/>
            </a:lvl8pPr>
            <a:lvl9pPr marL="6069056" indent="0">
              <a:buNone/>
              <a:defRPr sz="16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26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74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4749" y="605838"/>
            <a:ext cx="19630490" cy="2199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749" y="3029185"/>
            <a:ext cx="19630490" cy="721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CC224-B28B-2A4C-B3BE-88ECDC4C82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236759" y="618044"/>
            <a:ext cx="29337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7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5" r:id="rId6"/>
    <p:sldLayoutId id="2147483676" r:id="rId7"/>
    <p:sldLayoutId id="2147483673" r:id="rId8"/>
    <p:sldLayoutId id="2147483674" r:id="rId9"/>
    <p:sldLayoutId id="2147483679" r:id="rId10"/>
    <p:sldLayoutId id="2147483680" r:id="rId11"/>
    <p:sldLayoutId id="2147483661" r:id="rId12"/>
    <p:sldLayoutId id="2147483666" r:id="rId13"/>
    <p:sldLayoutId id="2147483681" r:id="rId14"/>
  </p:sldLayoutIdLst>
  <p:txStyles>
    <p:titleStyle>
      <a:lvl1pPr algn="l" defTabSz="1517264" rtl="0" eaLnBrk="1" latinLnBrk="0" hangingPunct="1">
        <a:lnSpc>
          <a:spcPct val="90000"/>
        </a:lnSpc>
        <a:spcBef>
          <a:spcPct val="0"/>
        </a:spcBef>
        <a:buNone/>
        <a:defRPr sz="7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79316" indent="-379316" algn="l" defTabSz="1517264" rtl="0" eaLnBrk="1" latinLnBrk="0" hangingPunct="1">
        <a:lnSpc>
          <a:spcPct val="90000"/>
        </a:lnSpc>
        <a:spcBef>
          <a:spcPts val="1659"/>
        </a:spcBef>
        <a:buFont typeface="Arial" panose="020B0604020202020204" pitchFamily="34" charset="0"/>
        <a:buChar char="•"/>
        <a:defRPr sz="4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137948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896580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655212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413844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4172476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6pPr>
      <a:lvl7pPr marL="4931108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7pPr>
      <a:lvl8pPr marL="5689740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8pPr>
      <a:lvl9pPr marL="6448372" indent="-379316" algn="l" defTabSz="1517264" rtl="0" eaLnBrk="1" latinLnBrk="0" hangingPunct="1">
        <a:lnSpc>
          <a:spcPct val="90000"/>
        </a:lnSpc>
        <a:spcBef>
          <a:spcPts val="830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58632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517264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3pPr>
      <a:lvl4pPr marL="2275896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4pPr>
      <a:lvl5pPr marL="3034528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5pPr>
      <a:lvl6pPr marL="3793160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6pPr>
      <a:lvl7pPr marL="4551792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7pPr>
      <a:lvl8pPr marL="5310424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8pPr>
      <a:lvl9pPr marL="6069056" algn="l" defTabSz="1517264" rtl="0" eaLnBrk="1" latinLnBrk="0" hangingPunct="1">
        <a:defRPr sz="29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amma.app/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vidnoz.com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mathisis.org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1928B49B-4215-0540-BEB7-3D330E0FEA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900180" y="3824289"/>
            <a:ext cx="9993313" cy="1986121"/>
          </a:xfrm>
        </p:spPr>
        <p:txBody>
          <a:bodyPr lIns="0" tIns="0" rIns="0" bIns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Η Τεχνητή Νοημοσύνη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στην Εκπαίδευση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655" dirty="0"/>
              <a:t>ΔΙΑΜΟΡΦΩΝΟΝΤΑΣ ΤΑ ΣΧΟΛΕΙΑ ΤΟΥ ΜΕΛΛΟΝΤΟΣ</a:t>
            </a:r>
            <a:endParaRPr lang="en-US" sz="2655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21929-FACB-554F-ADA2-564047851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528227" y="9035591"/>
            <a:ext cx="449425" cy="3330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FABBE2-800E-8016-EA7C-8F9A9FA26EDB}"/>
              </a:ext>
            </a:extLst>
          </p:cNvPr>
          <p:cNvSpPr txBox="1"/>
          <p:nvPr/>
        </p:nvSpPr>
        <p:spPr>
          <a:xfrm>
            <a:off x="10755801" y="6170234"/>
            <a:ext cx="11381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l-GR" sz="3600" b="1" i="0" dirty="0">
                <a:solidFill>
                  <a:srgbClr val="0C0C0C"/>
                </a:solidFill>
                <a:effectLst/>
                <a:highlight>
                  <a:srgbClr val="FFFFFF"/>
                </a:highlight>
                <a:latin typeface="Helvetica Neue World W82_55 Rm" panose="02000503000000020004" pitchFamily="2" charset="0"/>
              </a:rPr>
              <a:t>Εργαστήριο 4: Ανάπτυξη ψηφιακού μαθησιακού περιεχομένου με εργαλεία Τεχνητής Νοημοσύνης</a:t>
            </a:r>
            <a:endParaRPr lang="el-CY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0E870-24DD-B16C-7303-975E701F31CC}"/>
              </a:ext>
            </a:extLst>
          </p:cNvPr>
          <p:cNvSpPr txBox="1"/>
          <p:nvPr/>
        </p:nvSpPr>
        <p:spPr>
          <a:xfrm>
            <a:off x="10755801" y="7960264"/>
            <a:ext cx="11381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200" dirty="0"/>
              <a:t>Αλέξανδρος Κοφτερός, </a:t>
            </a:r>
            <a:r>
              <a:rPr lang="en-US" sz="3200" dirty="0"/>
              <a:t>PhD</a:t>
            </a: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A338AAB2-5BA9-07DB-6318-07FA5B314EC0}"/>
              </a:ext>
            </a:extLst>
          </p:cNvPr>
          <p:cNvCxnSpPr>
            <a:cxnSpLocks/>
          </p:cNvCxnSpPr>
          <p:nvPr/>
        </p:nvCxnSpPr>
        <p:spPr>
          <a:xfrm>
            <a:off x="10900180" y="6015789"/>
            <a:ext cx="12040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CC30848-143F-00CC-C78E-354612BAC9A1}"/>
              </a:ext>
            </a:extLst>
          </p:cNvPr>
          <p:cNvCxnSpPr>
            <a:cxnSpLocks/>
          </p:cNvCxnSpPr>
          <p:nvPr/>
        </p:nvCxnSpPr>
        <p:spPr>
          <a:xfrm>
            <a:off x="10755801" y="7542430"/>
            <a:ext cx="120400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50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στιγμιότυπο οθόνης, κείμενο, λογισμικό, ιστοσελίδα&#10;&#10;Περιγραφή που δημιουργήθηκε αυτόματα">
            <a:hlinkClick r:id="rId2"/>
            <a:extLst>
              <a:ext uri="{FF2B5EF4-FFF2-40B4-BE49-F238E27FC236}">
                <a16:creationId xmlns:a16="http://schemas.microsoft.com/office/drawing/2014/main" id="{7357C0E9-1D53-674C-F073-C5D2D7E08A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15" y="1067677"/>
            <a:ext cx="14443506" cy="9243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CA031-9748-E141-83CF-4F491FDFBB1F}"/>
              </a:ext>
            </a:extLst>
          </p:cNvPr>
          <p:cNvSpPr txBox="1"/>
          <p:nvPr/>
        </p:nvSpPr>
        <p:spPr>
          <a:xfrm>
            <a:off x="15816262" y="2828925"/>
            <a:ext cx="5272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https://</a:t>
            </a:r>
            <a:r>
              <a:rPr lang="en-US" sz="4400" b="1" dirty="0" err="1"/>
              <a:t>chatgpt.com</a:t>
            </a:r>
            <a:endParaRPr lang="el-CY" sz="4400" b="1" dirty="0"/>
          </a:p>
        </p:txBody>
      </p:sp>
    </p:spTree>
    <p:extLst>
      <p:ext uri="{BB962C8B-B14F-4D97-AF65-F5344CB8AC3E}">
        <p14:creationId xmlns:p14="http://schemas.microsoft.com/office/powerpoint/2010/main" val="46457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κείμενο, στιγμιότυπο οθόνης, λογισμικό&#10;&#10;Περιγραφή που δημιουργήθηκε αυτόματα">
            <a:hlinkClick r:id="rId2"/>
            <a:extLst>
              <a:ext uri="{FF2B5EF4-FFF2-40B4-BE49-F238E27FC236}">
                <a16:creationId xmlns:a16="http://schemas.microsoft.com/office/drawing/2014/main" id="{934A4CEB-1DFE-DF38-A070-B0BEBB0AF9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81" y="2996244"/>
            <a:ext cx="10475285" cy="7018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7616B-A870-DBB8-70A2-F9B6D81731F2}"/>
              </a:ext>
            </a:extLst>
          </p:cNvPr>
          <p:cNvSpPr txBox="1"/>
          <p:nvPr/>
        </p:nvSpPr>
        <p:spPr>
          <a:xfrm>
            <a:off x="1135117" y="1040524"/>
            <a:ext cx="714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/>
              <a:t>Δραστηριότητα</a:t>
            </a:r>
            <a:endParaRPr lang="el-CY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7FDE8-A4C4-C82B-57E9-3435534E1692}"/>
              </a:ext>
            </a:extLst>
          </p:cNvPr>
          <p:cNvSpPr txBox="1"/>
          <p:nvPr/>
        </p:nvSpPr>
        <p:spPr>
          <a:xfrm>
            <a:off x="11323913" y="3484976"/>
            <a:ext cx="10531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l-GR" sz="4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Με τη βοήθεια του </a:t>
            </a:r>
            <a:r>
              <a:rPr lang="en-US" sz="4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ChatGPT,</a:t>
            </a:r>
            <a:r>
              <a:rPr lang="el-GR" sz="4800" i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να μετατρέψετε το κείμενο από μια εικόνα σε ψηφιακό. </a:t>
            </a:r>
          </a:p>
          <a:p>
            <a:pPr marL="914400" indent="-914400">
              <a:buAutoNum type="arabicPeriod"/>
            </a:pPr>
            <a:r>
              <a:rPr lang="el-GR" sz="4800" i="1" dirty="0">
                <a:latin typeface="Calibri" panose="020F0502020204030204" pitchFamily="34" charset="0"/>
              </a:rPr>
              <a:t>Μετατρέψτε χειρόγραφο κείμενο σε ψηφιακό.</a:t>
            </a:r>
            <a:endParaRPr lang="el-CY" sz="4800" i="1" dirty="0"/>
          </a:p>
        </p:txBody>
      </p:sp>
    </p:spTree>
    <p:extLst>
      <p:ext uri="{BB962C8B-B14F-4D97-AF65-F5344CB8AC3E}">
        <p14:creationId xmlns:p14="http://schemas.microsoft.com/office/powerpoint/2010/main" val="316954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A660-BD31-114C-8142-56E63251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78" y="1862292"/>
            <a:ext cx="15150911" cy="1103507"/>
          </a:xfrm>
        </p:spPr>
        <p:txBody>
          <a:bodyPr/>
          <a:lstStyle/>
          <a:p>
            <a:r>
              <a:rPr lang="el-GR" dirty="0"/>
              <a:t>Δημιουργία </a:t>
            </a:r>
            <a:r>
              <a:rPr lang="el-GR" dirty="0" err="1"/>
              <a:t>παρουσι</a:t>
            </a:r>
            <a:r>
              <a:rPr lang="en-US" dirty="0" err="1"/>
              <a:t>ά</a:t>
            </a:r>
            <a:r>
              <a:rPr lang="el-GR" dirty="0" err="1"/>
              <a:t>σεων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9426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/>
            <a:extLst>
              <a:ext uri="{FF2B5EF4-FFF2-40B4-BE49-F238E27FC236}">
                <a16:creationId xmlns:a16="http://schemas.microsoft.com/office/drawing/2014/main" id="{F7E78F58-2E10-A1DA-AE88-FE500C0E95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18" y="748729"/>
            <a:ext cx="15571158" cy="104479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714EBF-3C83-0F79-FD1C-C22021360600}"/>
              </a:ext>
            </a:extLst>
          </p:cNvPr>
          <p:cNvSpPr txBox="1"/>
          <p:nvPr/>
        </p:nvSpPr>
        <p:spPr>
          <a:xfrm>
            <a:off x="16443434" y="3074276"/>
            <a:ext cx="506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https://</a:t>
            </a:r>
            <a:r>
              <a:rPr lang="en-US" sz="4400" b="1" dirty="0" err="1"/>
              <a:t>gamma.app</a:t>
            </a:r>
            <a:endParaRPr lang="el-CY" sz="4400" b="1" dirty="0"/>
          </a:p>
        </p:txBody>
      </p:sp>
    </p:spTree>
    <p:extLst>
      <p:ext uri="{BB962C8B-B14F-4D97-AF65-F5344CB8AC3E}">
        <p14:creationId xmlns:p14="http://schemas.microsoft.com/office/powerpoint/2010/main" val="2705484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87616B-A870-DBB8-70A2-F9B6D81731F2}"/>
              </a:ext>
            </a:extLst>
          </p:cNvPr>
          <p:cNvSpPr txBox="1"/>
          <p:nvPr/>
        </p:nvSpPr>
        <p:spPr>
          <a:xfrm>
            <a:off x="15220741" y="1871800"/>
            <a:ext cx="6410917" cy="2348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Δραστηριότητα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0040DB3C-3A7F-92D5-8575-F1D38C0006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325" y="1804066"/>
            <a:ext cx="11615014" cy="7782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7FDE8-A4C4-C82B-57E9-3435534E1692}"/>
              </a:ext>
            </a:extLst>
          </p:cNvPr>
          <p:cNvSpPr txBox="1"/>
          <p:nvPr/>
        </p:nvSpPr>
        <p:spPr>
          <a:xfrm>
            <a:off x="15099746" y="3079812"/>
            <a:ext cx="6410917" cy="59717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3500" i="1" dirty="0">
                <a:effectLst/>
              </a:rPr>
              <a:t>Να δημιουργήσετε μια παρουσίαση σε αντικείμενο που έχετε διδάξει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l-GR" sz="3500" i="1" dirty="0"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l-GR" sz="3500" i="1" dirty="0"/>
              <a:t>Να σχολιάσετε: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l-GR" sz="3500" i="1" dirty="0"/>
              <a:t>(α) τη δομή που δημιουργεί η εφαρμογή,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l-GR" sz="3500" i="1" dirty="0"/>
              <a:t>(β) το κείμενο που παράγεται ως προς το περιεχόμενο και αξιοπιστία,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l-GR" sz="3500" i="1" dirty="0"/>
              <a:t>(γ) τις εικόνες που δημιουργεί/χρησιμοποιεί η παρουσίαση.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318654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A660-BD31-114C-8142-56E63251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78" y="1862292"/>
            <a:ext cx="15150911" cy="1103507"/>
          </a:xfrm>
        </p:spPr>
        <p:txBody>
          <a:bodyPr/>
          <a:lstStyle/>
          <a:p>
            <a:r>
              <a:rPr lang="el-GR" dirty="0"/>
              <a:t>Δημιουργία </a:t>
            </a:r>
            <a:r>
              <a:rPr lang="el-GR" dirty="0" err="1"/>
              <a:t>κου</a:t>
            </a:r>
            <a:r>
              <a:rPr lang="en-US" dirty="0" err="1"/>
              <a:t>ί</a:t>
            </a:r>
            <a:r>
              <a:rPr lang="el-GR" dirty="0"/>
              <a:t>ζ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111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714EBF-3C83-0F79-FD1C-C22021360600}"/>
              </a:ext>
            </a:extLst>
          </p:cNvPr>
          <p:cNvSpPr txBox="1"/>
          <p:nvPr/>
        </p:nvSpPr>
        <p:spPr>
          <a:xfrm>
            <a:off x="16443434" y="3074276"/>
            <a:ext cx="5060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https://</a:t>
            </a:r>
            <a:r>
              <a:rPr lang="en-US" sz="4400" b="1" dirty="0" err="1"/>
              <a:t>quizizz.com</a:t>
            </a:r>
            <a:endParaRPr lang="el-CY" sz="4400" b="1" dirty="0"/>
          </a:p>
        </p:txBody>
      </p:sp>
      <p:pic>
        <p:nvPicPr>
          <p:cNvPr id="3" name="Εικόνα 2">
            <a:hlinkClick r:id="rId2"/>
            <a:extLst>
              <a:ext uri="{FF2B5EF4-FFF2-40B4-BE49-F238E27FC236}">
                <a16:creationId xmlns:a16="http://schemas.microsoft.com/office/drawing/2014/main" id="{F86E80DD-0E44-E626-63B1-F2912A2C4D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77" y="1852410"/>
            <a:ext cx="14168026" cy="939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7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87616B-A870-DBB8-70A2-F9B6D81731F2}"/>
              </a:ext>
            </a:extLst>
          </p:cNvPr>
          <p:cNvSpPr txBox="1"/>
          <p:nvPr/>
        </p:nvSpPr>
        <p:spPr>
          <a:xfrm>
            <a:off x="15220741" y="1871800"/>
            <a:ext cx="6410917" cy="2348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Δραστηριότητα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3706" cy="113792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201D32-6242-567B-9B2A-490A271CAA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325" y="1847622"/>
            <a:ext cx="11615014" cy="76949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306595" y="1445457"/>
            <a:ext cx="137571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E7FDE8-A4C4-C82B-57E9-3435534E1692}"/>
              </a:ext>
            </a:extLst>
          </p:cNvPr>
          <p:cNvSpPr txBox="1"/>
          <p:nvPr/>
        </p:nvSpPr>
        <p:spPr>
          <a:xfrm>
            <a:off x="15220741" y="4220100"/>
            <a:ext cx="6410917" cy="597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>
                <a:effectLst/>
              </a:rPr>
              <a:t>Με τη βοήθεια του Quizizz, να δημιουργήσετε ένα κουίζ με: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/>
              <a:t>(α) </a:t>
            </a:r>
            <a:r>
              <a:rPr lang="en-US" sz="3500" i="1">
                <a:effectLst/>
              </a:rPr>
              <a:t> χρήση ιστοσελίδας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/>
              <a:t>(β) προτροπή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/>
              <a:t>(γ) κείμενο από αρχείο</a:t>
            </a:r>
          </a:p>
        </p:txBody>
      </p:sp>
    </p:spTree>
    <p:extLst>
      <p:ext uri="{BB962C8B-B14F-4D97-AF65-F5344CB8AC3E}">
        <p14:creationId xmlns:p14="http://schemas.microsoft.com/office/powerpoint/2010/main" val="149425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A660-BD31-114C-8142-56E63251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78" y="1862292"/>
            <a:ext cx="15150911" cy="1103507"/>
          </a:xfrm>
        </p:spPr>
        <p:txBody>
          <a:bodyPr/>
          <a:lstStyle/>
          <a:p>
            <a:r>
              <a:rPr lang="el-GR" dirty="0"/>
              <a:t>Δημιουργία </a:t>
            </a:r>
            <a:r>
              <a:rPr lang="en-US" dirty="0"/>
              <a:t>avatar </a:t>
            </a:r>
            <a:r>
              <a:rPr lang="el-GR" dirty="0"/>
              <a:t>με το </a:t>
            </a:r>
            <a:r>
              <a:rPr lang="en-US" dirty="0" err="1"/>
              <a:t>Vidnoz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89422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1343" y="0"/>
            <a:ext cx="6063403" cy="5642188"/>
          </a:xfrm>
          <a:prstGeom prst="flowChartDocument">
            <a:avLst/>
          </a:prstGeom>
          <a:solidFill>
            <a:srgbClr val="4D62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14EBF-3C83-0F79-FD1C-C22021360600}"/>
              </a:ext>
            </a:extLst>
          </p:cNvPr>
          <p:cNvSpPr txBox="1"/>
          <p:nvPr/>
        </p:nvSpPr>
        <p:spPr>
          <a:xfrm>
            <a:off x="1264444" y="536250"/>
            <a:ext cx="6290607" cy="393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</a:t>
            </a:r>
            <a:r>
              <a:rPr lang="en-US" sz="5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vidnoz.com</a:t>
            </a:r>
            <a:endParaRPr lang="en-US" sz="5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Εικόνα 1">
            <a:hlinkClick r:id="rId2"/>
            <a:extLst>
              <a:ext uri="{FF2B5EF4-FFF2-40B4-BE49-F238E27FC236}">
                <a16:creationId xmlns:a16="http://schemas.microsoft.com/office/drawing/2014/main" id="{E24E7ACA-5A6D-9FA2-17B2-02C529E73E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356" y="1146867"/>
            <a:ext cx="13716359" cy="90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9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7493-5A4A-DD45-A165-7FC1175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chemeClr val="bg1"/>
                </a:solidFill>
              </a:rPr>
              <a:t>Περιεχ</a:t>
            </a:r>
            <a:r>
              <a:rPr lang="en-US" dirty="0" err="1">
                <a:solidFill>
                  <a:schemeClr val="bg1"/>
                </a:solidFill>
              </a:rPr>
              <a:t>ό</a:t>
            </a:r>
            <a:r>
              <a:rPr lang="el-GR" dirty="0" err="1">
                <a:solidFill>
                  <a:schemeClr val="bg1"/>
                </a:solidFill>
              </a:rPr>
              <a:t>μενα</a:t>
            </a:r>
            <a:endParaRPr lang="en-G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58F4CB-D9AF-CF4A-8D13-1FC23DF78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>
                <a:solidFill>
                  <a:schemeClr val="bg1"/>
                </a:solidFill>
              </a:rPr>
              <a:t>Ηθικά θέματα από τη χρήση ΤΝ</a:t>
            </a:r>
          </a:p>
          <a:p>
            <a:r>
              <a:rPr lang="el-GR" sz="3600" dirty="0">
                <a:solidFill>
                  <a:schemeClr val="bg1"/>
                </a:solidFill>
              </a:rPr>
              <a:t>Δημιουργία υλικού για διδασκαλία με το </a:t>
            </a:r>
            <a:r>
              <a:rPr lang="en-US" sz="3600" dirty="0">
                <a:solidFill>
                  <a:schemeClr val="bg1"/>
                </a:solidFill>
              </a:rPr>
              <a:t>ChatGPT 4o</a:t>
            </a:r>
          </a:p>
          <a:p>
            <a:r>
              <a:rPr lang="el-GR" sz="3600" dirty="0" err="1">
                <a:solidFill>
                  <a:schemeClr val="bg1"/>
                </a:solidFill>
              </a:rPr>
              <a:t>Δημιουργ</a:t>
            </a:r>
            <a:r>
              <a:rPr lang="en-US" sz="3600" dirty="0" err="1">
                <a:solidFill>
                  <a:schemeClr val="bg1"/>
                </a:solidFill>
              </a:rPr>
              <a:t>ί</a:t>
            </a:r>
            <a:r>
              <a:rPr lang="el-GR" sz="3600" dirty="0">
                <a:solidFill>
                  <a:schemeClr val="bg1"/>
                </a:solidFill>
              </a:rPr>
              <a:t>α παρουσιάσεων με το </a:t>
            </a:r>
            <a:r>
              <a:rPr lang="en-US" sz="3600" dirty="0" err="1">
                <a:solidFill>
                  <a:schemeClr val="bg1"/>
                </a:solidFill>
              </a:rPr>
              <a:t>Gamma.app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l-GR" sz="3600" dirty="0" err="1">
                <a:solidFill>
                  <a:schemeClr val="bg1"/>
                </a:solidFill>
              </a:rPr>
              <a:t>Δημιουργ</a:t>
            </a:r>
            <a:r>
              <a:rPr lang="en-US" sz="3600" dirty="0" err="1">
                <a:solidFill>
                  <a:schemeClr val="bg1"/>
                </a:solidFill>
              </a:rPr>
              <a:t>ί</a:t>
            </a:r>
            <a:r>
              <a:rPr lang="el-GR" sz="3600" dirty="0">
                <a:solidFill>
                  <a:schemeClr val="bg1"/>
                </a:solidFill>
              </a:rPr>
              <a:t>α κουίζ με το </a:t>
            </a:r>
            <a:r>
              <a:rPr lang="en-US" sz="3600" dirty="0">
                <a:solidFill>
                  <a:schemeClr val="bg1"/>
                </a:solidFill>
              </a:rPr>
              <a:t>Quizizz</a:t>
            </a:r>
          </a:p>
          <a:p>
            <a:r>
              <a:rPr lang="el-GR" sz="3600" dirty="0">
                <a:solidFill>
                  <a:schemeClr val="bg1"/>
                </a:solidFill>
              </a:rPr>
              <a:t>Δημιουργία </a:t>
            </a:r>
            <a:r>
              <a:rPr lang="en-US" sz="3600" dirty="0">
                <a:solidFill>
                  <a:schemeClr val="bg1"/>
                </a:solidFill>
              </a:rPr>
              <a:t>avatar </a:t>
            </a:r>
            <a:r>
              <a:rPr lang="el-GR" sz="3600" dirty="0">
                <a:solidFill>
                  <a:schemeClr val="bg1"/>
                </a:solidFill>
              </a:rPr>
              <a:t>με το </a:t>
            </a:r>
            <a:r>
              <a:rPr lang="en-US" sz="3600" dirty="0" err="1">
                <a:solidFill>
                  <a:schemeClr val="bg1"/>
                </a:solidFill>
              </a:rPr>
              <a:t>Vidnoz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l-GR" sz="3600" dirty="0" err="1">
                <a:solidFill>
                  <a:schemeClr val="bg1"/>
                </a:solidFill>
              </a:rPr>
              <a:t>Διαδικτυακ</a:t>
            </a:r>
            <a:r>
              <a:rPr lang="en-US" sz="3600" dirty="0" err="1">
                <a:solidFill>
                  <a:schemeClr val="bg1"/>
                </a:solidFill>
              </a:rPr>
              <a:t>ά</a:t>
            </a:r>
            <a:r>
              <a:rPr lang="el-GR" sz="3600" dirty="0">
                <a:solidFill>
                  <a:schemeClr val="bg1"/>
                </a:solidFill>
              </a:rPr>
              <a:t> Περιβάλλοντα Μάθησης &amp; ΤΝ</a:t>
            </a:r>
          </a:p>
          <a:p>
            <a:r>
              <a:rPr lang="el-GR" sz="3600" dirty="0">
                <a:solidFill>
                  <a:schemeClr val="bg1"/>
                </a:solidFill>
              </a:rPr>
              <a:t>Δημιουργία εκπαιδευτικού σεναρίου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93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87616B-A870-DBB8-70A2-F9B6D81731F2}"/>
              </a:ext>
            </a:extLst>
          </p:cNvPr>
          <p:cNvSpPr txBox="1"/>
          <p:nvPr/>
        </p:nvSpPr>
        <p:spPr>
          <a:xfrm>
            <a:off x="15220741" y="1871800"/>
            <a:ext cx="6410917" cy="2348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Δραστηριότητα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3706" cy="113792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D47EE669-51DB-65B0-4122-B3C716BF0A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325" y="1847622"/>
            <a:ext cx="11615014" cy="76949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306595" y="1445457"/>
            <a:ext cx="137571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6E7FDE8-A4C4-C82B-57E9-3435534E1692}"/>
              </a:ext>
            </a:extLst>
          </p:cNvPr>
          <p:cNvSpPr txBox="1"/>
          <p:nvPr/>
        </p:nvSpPr>
        <p:spPr>
          <a:xfrm>
            <a:off x="15220741" y="4220100"/>
            <a:ext cx="6410917" cy="597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 dirty="0" err="1">
                <a:effectLst/>
              </a:rPr>
              <a:t>Με</a:t>
            </a:r>
            <a:r>
              <a:rPr lang="en-US" sz="3500" i="1" dirty="0">
                <a:effectLst/>
              </a:rPr>
              <a:t> </a:t>
            </a:r>
            <a:r>
              <a:rPr lang="en-US" sz="3500" i="1" dirty="0" err="1">
                <a:effectLst/>
              </a:rPr>
              <a:t>τη</a:t>
            </a:r>
            <a:r>
              <a:rPr lang="en-US" sz="3500" i="1" dirty="0">
                <a:effectLst/>
              </a:rPr>
              <a:t> β</a:t>
            </a:r>
            <a:r>
              <a:rPr lang="en-US" sz="3500" i="1" dirty="0" err="1">
                <a:effectLst/>
              </a:rPr>
              <a:t>οήθει</a:t>
            </a:r>
            <a:r>
              <a:rPr lang="en-US" sz="3500" i="1" dirty="0">
                <a:effectLst/>
              </a:rPr>
              <a:t>α </a:t>
            </a:r>
            <a:r>
              <a:rPr lang="en-US" sz="3500" i="1" dirty="0" err="1">
                <a:effectLst/>
              </a:rPr>
              <a:t>του</a:t>
            </a:r>
            <a:r>
              <a:rPr lang="en-US" sz="3500" i="1" dirty="0">
                <a:effectLst/>
              </a:rPr>
              <a:t> </a:t>
            </a:r>
            <a:r>
              <a:rPr lang="en-US" sz="3500" i="1" dirty="0" err="1"/>
              <a:t>Vidnoz</a:t>
            </a:r>
            <a:r>
              <a:rPr lang="en-US" sz="3500" i="1" dirty="0">
                <a:effectLst/>
              </a:rPr>
              <a:t>, </a:t>
            </a:r>
            <a:r>
              <a:rPr lang="en-US" sz="3500" i="1" dirty="0" err="1">
                <a:effectLst/>
              </a:rPr>
              <a:t>ν</a:t>
            </a:r>
            <a:r>
              <a:rPr lang="en-US" sz="3500" i="1" dirty="0">
                <a:effectLst/>
              </a:rPr>
              <a:t>α </a:t>
            </a:r>
            <a:r>
              <a:rPr lang="en-US" sz="3500" i="1" dirty="0" err="1">
                <a:effectLst/>
              </a:rPr>
              <a:t>δημιουργήσετε</a:t>
            </a:r>
            <a:r>
              <a:rPr lang="en-US" sz="3500" i="1" dirty="0">
                <a:effectLst/>
              </a:rPr>
              <a:t> </a:t>
            </a:r>
            <a:r>
              <a:rPr lang="en-US" sz="3500" i="1" dirty="0" err="1">
                <a:effectLst/>
              </a:rPr>
              <a:t>έν</a:t>
            </a:r>
            <a:r>
              <a:rPr lang="en-US" sz="3500" i="1" dirty="0">
                <a:effectLst/>
              </a:rPr>
              <a:t>α </a:t>
            </a:r>
            <a:r>
              <a:rPr lang="el-GR" sz="3500" i="1" dirty="0">
                <a:effectLst/>
              </a:rPr>
              <a:t>βίντεο για </a:t>
            </a:r>
            <a:r>
              <a:rPr lang="el-GR" sz="3500" i="1" dirty="0" err="1">
                <a:effectLst/>
              </a:rPr>
              <a:t>αφόρμηση</a:t>
            </a:r>
            <a:r>
              <a:rPr lang="el-GR" sz="3500" i="1" dirty="0">
                <a:effectLst/>
              </a:rPr>
              <a:t> σε μάθημα. Μπορείτε να χρησιμοποιήσετε</a:t>
            </a:r>
            <a:r>
              <a:rPr lang="en-US" sz="3500" i="1" dirty="0">
                <a:effectLst/>
              </a:rPr>
              <a:t>: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 dirty="0"/>
              <a:t>(α) </a:t>
            </a:r>
            <a:r>
              <a:rPr lang="en-US" sz="3500" i="1" dirty="0">
                <a:effectLst/>
              </a:rPr>
              <a:t> </a:t>
            </a:r>
            <a:r>
              <a:rPr lang="el-GR" sz="3500" i="1" dirty="0">
                <a:effectLst/>
              </a:rPr>
              <a:t>δική σας </a:t>
            </a:r>
            <a:r>
              <a:rPr lang="el-GR" sz="3500" i="1" dirty="0" err="1">
                <a:effectLst/>
              </a:rPr>
              <a:t>φωτό</a:t>
            </a:r>
            <a:r>
              <a:rPr lang="el-GR" sz="3500" i="1" dirty="0">
                <a:effectLst/>
              </a:rPr>
              <a:t> ή</a:t>
            </a:r>
            <a:endParaRPr lang="en-US" sz="3500" i="1" dirty="0">
              <a:effectLst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 dirty="0"/>
              <a:t>(β) </a:t>
            </a:r>
            <a:r>
              <a:rPr lang="el-GR" sz="3500" i="1" dirty="0" err="1"/>
              <a:t>φωτό</a:t>
            </a:r>
            <a:r>
              <a:rPr lang="el-GR" sz="3500" i="1" dirty="0"/>
              <a:t> από το διαδίκτυο ή</a:t>
            </a:r>
            <a:endParaRPr lang="en-US" sz="3500" i="1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 dirty="0"/>
              <a:t>(</a:t>
            </a:r>
            <a:r>
              <a:rPr lang="en-US" sz="3500" i="1" dirty="0" err="1"/>
              <a:t>γ</a:t>
            </a:r>
            <a:r>
              <a:rPr lang="en-US" sz="3500" i="1" dirty="0"/>
              <a:t>) </a:t>
            </a:r>
            <a:r>
              <a:rPr lang="el-GR" sz="3500" i="1" dirty="0"/>
              <a:t>εικόνα που δημιουργήσατε με ΑΙ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96006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A660-BD31-114C-8142-56E63251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78" y="1862292"/>
            <a:ext cx="15150911" cy="2114681"/>
          </a:xfrm>
        </p:spPr>
        <p:txBody>
          <a:bodyPr/>
          <a:lstStyle/>
          <a:p>
            <a:r>
              <a:rPr lang="el-GR" dirty="0"/>
              <a:t>Διαδικτυακά Περιβάλλοντα Μάθησης &amp; ΤΝ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1952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D7575E-88D2-B771-681D-46A7E554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143706" cy="113792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hlinkClick r:id="rId2"/>
            <a:extLst>
              <a:ext uri="{FF2B5EF4-FFF2-40B4-BE49-F238E27FC236}">
                <a16:creationId xmlns:a16="http://schemas.microsoft.com/office/drawing/2014/main" id="{1F5E7A37-E721-FAC8-B69D-36EE9BBF3B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325" y="1847622"/>
            <a:ext cx="11615014" cy="769494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306595" y="1445457"/>
            <a:ext cx="1375716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9079BB-9300-22EF-CE08-D7F691D5FE77}"/>
              </a:ext>
            </a:extLst>
          </p:cNvPr>
          <p:cNvSpPr txBox="1"/>
          <p:nvPr/>
        </p:nvSpPr>
        <p:spPr>
          <a:xfrm>
            <a:off x="15220741" y="4220100"/>
            <a:ext cx="6410917" cy="597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i="1">
                <a:effectLst/>
              </a:rPr>
              <a:t>https://mathisis.org</a:t>
            </a:r>
            <a:endParaRPr lang="en-US" sz="3500" i="1"/>
          </a:p>
        </p:txBody>
      </p:sp>
    </p:spTree>
    <p:extLst>
      <p:ext uri="{BB962C8B-B14F-4D97-AF65-F5344CB8AC3E}">
        <p14:creationId xmlns:p14="http://schemas.microsoft.com/office/powerpoint/2010/main" val="98235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A660-BD31-114C-8142-56E632519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4078" y="1862292"/>
            <a:ext cx="15150911" cy="1103507"/>
          </a:xfrm>
        </p:spPr>
        <p:txBody>
          <a:bodyPr/>
          <a:lstStyle/>
          <a:p>
            <a:r>
              <a:rPr lang="el-GR" dirty="0"/>
              <a:t>Δημιουργία Σεναρίου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8379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7914037-6E48-9D80-1C59-BAC33F033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CY" dirty="0"/>
              <a:t>Δημιουργία σεναρίου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AEF11FB4-0CC7-0434-C7A2-6994C5C41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4078" y="3083404"/>
            <a:ext cx="15150911" cy="6832127"/>
          </a:xfrm>
        </p:spPr>
        <p:txBody>
          <a:bodyPr/>
          <a:lstStyle/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158240" algn="l"/>
              </a:tabLst>
            </a:pP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Στο 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ChatGPT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/ 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Gemini 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να δημιουργήσετε ολοκληρωμένο σχέδιο μαθήματος που να περιλαμβάνει στόχους, περιεχόμενο, δραστηριότητες, να απευθύνεται σε συγκεκριμένη ηλικιακή ομάδα παιδιών, και για συγκεκριμένη διάρκεια</a:t>
            </a:r>
            <a:endParaRPr lang="el-CY" sz="3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158240" algn="l"/>
              </a:tabLst>
            </a:pP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Στο 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ChatGPT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/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Gemini 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να δημιουργήσετε φύλλο εργασίας με δραστηριότητες για το μάθημα</a:t>
            </a:r>
            <a:endParaRPr lang="el-CY" sz="3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158240" algn="l"/>
              </a:tabLst>
            </a:pPr>
            <a:r>
              <a:rPr lang="el-GR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σΣτο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Gamma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app 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να δημιουργήσετε μια παρουσίαση </a:t>
            </a:r>
            <a:r>
              <a:rPr lang="el-GR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αφόρμησης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/εισαγωγής στο αντικείμενο, ή/και μια παρουσίαση ολοκλήρωσης/ανακεφαλαίωσης του μαθήματος</a:t>
            </a:r>
            <a:endParaRPr lang="el-CY" sz="3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Aptos" panose="020B00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1158240" algn="l"/>
              </a:tabLst>
            </a:pP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Στο </a:t>
            </a:r>
            <a:r>
              <a:rPr lang="en-US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Quizizz 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να δημιουργήσετε μια τελική αξιολόγηση του μαθήματος σε </a:t>
            </a:r>
            <a:r>
              <a:rPr lang="el-GR" sz="3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διαδραστική</a:t>
            </a:r>
            <a:r>
              <a:rPr lang="el-GR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μορφή</a:t>
            </a:r>
            <a:endParaRPr lang="el-CY" sz="3200" dirty="0">
              <a:solidFill>
                <a:schemeClr val="tx1"/>
              </a:solidFill>
              <a:effectLst/>
              <a:latin typeface="Segoe UI Light" panose="020B0502040204020203" pitchFamily="34" charset="0"/>
              <a:ea typeface="Aptos" panose="020B0004020202020204" pitchFamily="34" charset="0"/>
            </a:endParaRPr>
          </a:p>
          <a:p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99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F98659AA-B961-3304-55F7-13BD72F5DB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CY"/>
              <a:t>Συζήτηση</a:t>
            </a:r>
            <a:endParaRPr lang="el-CY" dirty="0"/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69CD9704-ABE2-6CB5-344F-0DBABBC7E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CY"/>
              <a:t>Παρουσίαση σεναρίων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918396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1928B49B-4215-0540-BEB7-3D330E0FEA3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 rot="16200000">
            <a:off x="-2966720" y="4954589"/>
            <a:ext cx="9996488" cy="1470025"/>
          </a:xfr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8960" b="1" dirty="0"/>
              <a:t>Ευχαριστώ!</a:t>
            </a:r>
            <a:endParaRPr lang="en-US" sz="8960" b="1" dirty="0"/>
          </a:p>
        </p:txBody>
      </p:sp>
    </p:spTree>
    <p:extLst>
      <p:ext uri="{BB962C8B-B14F-4D97-AF65-F5344CB8AC3E}">
        <p14:creationId xmlns:p14="http://schemas.microsoft.com/office/powerpoint/2010/main" val="25225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923D8476-2936-A141-A628-93BCCFB67C1C}"/>
              </a:ext>
            </a:extLst>
          </p:cNvPr>
          <p:cNvSpPr txBox="1">
            <a:spLocks/>
          </p:cNvSpPr>
          <p:nvPr/>
        </p:nvSpPr>
        <p:spPr>
          <a:xfrm>
            <a:off x="3392755" y="1847203"/>
            <a:ext cx="16201190" cy="7684795"/>
          </a:xfrm>
          <a:prstGeom prst="rect">
            <a:avLst/>
          </a:prstGeom>
        </p:spPr>
        <p:txBody>
          <a:bodyPr vert="horz" lIns="151723" tIns="75861" rIns="151723" bIns="75861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© 202</a:t>
            </a: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  Ίδρυμα Ωνάση, με επιφύλαξη κάθε </a:t>
            </a:r>
            <a:r>
              <a:rPr lang="el-GR" sz="2323" dirty="0" err="1">
                <a:latin typeface="Arial" panose="020B0604020202020204" pitchFamily="34" charset="0"/>
                <a:cs typeface="Arial" panose="020B0604020202020204" pitchFamily="34" charset="0"/>
              </a:rPr>
              <a:t>νομίμου</a:t>
            </a:r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 δικαιώματος.</a:t>
            </a:r>
          </a:p>
          <a:p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Το παρόν έργο, εκτός αν αναφέρεται διαφορετικά, διατίθεται με άδεια </a:t>
            </a: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CC BY-SA 4.0</a:t>
            </a:r>
          </a:p>
          <a:p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Το έργο δημιουργήθηκε στο πλαίσιο του προγράμματος </a:t>
            </a:r>
            <a:r>
              <a:rPr lang="en-US" sz="2323" dirty="0" err="1">
                <a:latin typeface="Arial" panose="020B0604020202020204" pitchFamily="34" charset="0"/>
                <a:cs typeface="Arial" panose="020B0604020202020204" pitchFamily="34" charset="0"/>
              </a:rPr>
              <a:t>AI_ducation</a:t>
            </a: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 Festival: H </a:t>
            </a:r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Τεχνητή Νοημοσύνη στην Εκπαίδευση</a:t>
            </a:r>
            <a:endParaRPr lang="en-US" sz="232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Το Ίδρυμα Ωνάση δεν φέρει καμία ευθύνη για περιεχόμενο το οποίο δεν φιλοξενείται στους διαδικτυακούς του τόπους.</a:t>
            </a:r>
          </a:p>
          <a:p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Συγγραφέας:</a:t>
            </a:r>
            <a:r>
              <a:rPr lang="en-GB" sz="23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Αλέξανδρος Κοφτερός, </a:t>
            </a: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endParaRPr lang="el-GR" sz="232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---</a:t>
            </a:r>
          </a:p>
          <a:p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© 2024 Onassis Foundation, </a:t>
            </a:r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323" dirty="0" err="1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 Rights Reserved</a:t>
            </a:r>
          </a:p>
          <a:p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This work, unless otherwise specified, is licensed under a CC BY-SA 4.0</a:t>
            </a:r>
          </a:p>
          <a:p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This work has been created in the context of program </a:t>
            </a:r>
            <a:r>
              <a:rPr lang="en-US" sz="2323" dirty="0" err="1">
                <a:latin typeface="Arial" panose="020B0604020202020204" pitchFamily="34" charset="0"/>
                <a:cs typeface="Arial" panose="020B0604020202020204" pitchFamily="34" charset="0"/>
              </a:rPr>
              <a:t>AI_ducation</a:t>
            </a: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 Festival: Artificial Intelligence in Education</a:t>
            </a:r>
          </a:p>
          <a:p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The Onassis Foundation is not liable for any third-party content that is does not host.</a:t>
            </a:r>
          </a:p>
          <a:p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Author: </a:t>
            </a:r>
            <a:r>
              <a:rPr lang="el-GR" sz="2323" dirty="0">
                <a:latin typeface="Arial" panose="020B0604020202020204" pitchFamily="34" charset="0"/>
                <a:cs typeface="Arial" panose="020B0604020202020204" pitchFamily="34" charset="0"/>
              </a:rPr>
              <a:t>Αλέξανδρος Κοφτερός, </a:t>
            </a:r>
            <a:r>
              <a:rPr lang="en-US" sz="2323" dirty="0"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endParaRPr lang="el-GR" sz="23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46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754297" cy="1137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0C2D505-8E4A-1F04-C7CD-F107AF5A1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0"/>
          <a:stretch/>
        </p:blipFill>
        <p:spPr bwMode="auto">
          <a:xfrm>
            <a:off x="614766" y="10"/>
            <a:ext cx="22145221" cy="113791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2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729E-FD84-5340-A205-B7E75472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1582" y="3514099"/>
            <a:ext cx="11203406" cy="1103507"/>
          </a:xfrm>
        </p:spPr>
        <p:txBody>
          <a:bodyPr/>
          <a:lstStyle/>
          <a:p>
            <a:r>
              <a:rPr lang="el-GR" dirty="0"/>
              <a:t>Δημιουργία εικόνων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E8110-D271-3143-8A9D-5A6D047A5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Το παράδειγμα του </a:t>
            </a:r>
            <a:r>
              <a:rPr lang="en-US" dirty="0"/>
              <a:t>Google Gemini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3627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’s AI Gemini is unable to generate images of white people!">
            <a:extLst>
              <a:ext uri="{FF2B5EF4-FFF2-40B4-BE49-F238E27FC236}">
                <a16:creationId xmlns:a16="http://schemas.microsoft.com/office/drawing/2014/main" id="{FB5DAC8E-924F-770A-825C-7CFEF7F9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01222" y="2911281"/>
            <a:ext cx="9878465" cy="55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A38E8B-357E-2DF9-9408-F7BC34C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680296" y="2911281"/>
            <a:ext cx="9878467" cy="555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7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844" y="0"/>
            <a:ext cx="22754298" cy="1137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Artist rejects award for his AI-generated image, sparks controversy">
            <a:extLst>
              <a:ext uri="{FF2B5EF4-FFF2-40B4-BE49-F238E27FC236}">
                <a16:creationId xmlns:a16="http://schemas.microsoft.com/office/drawing/2014/main" id="{C404C213-A958-D04B-A5B9-F859F9023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2127"/>
            <a:ext cx="22759967" cy="113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8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844" y="0"/>
            <a:ext cx="22754298" cy="1137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Jason Allen via Midjourney, ">
            <a:extLst>
              <a:ext uri="{FF2B5EF4-FFF2-40B4-BE49-F238E27FC236}">
                <a16:creationId xmlns:a16="http://schemas.microsoft.com/office/drawing/2014/main" id="{D335C665-ADFB-7275-8DB7-F045C3D9F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2127"/>
            <a:ext cx="22759967" cy="1137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5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844" y="0"/>
            <a:ext cx="22754298" cy="1137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Εικόνα 10" descr="Εικόνα που περιέχει κείμενο, γραφιστική, καρτούν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1728439B-340D-5284-AB6A-F8D3C8CBAB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472840" cy="5623042"/>
          </a:xfrm>
          <a:prstGeom prst="rect">
            <a:avLst/>
          </a:prstGeom>
        </p:spPr>
      </p:pic>
      <p:pic>
        <p:nvPicPr>
          <p:cNvPr id="9" name="Εικόνα 8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B59007CC-EA65-EA9D-C1F2-648D085C3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756139"/>
            <a:ext cx="7472840" cy="5623052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στιγμιότυπο οθόνης, clipart, Φιγούρα ζώου&#10;&#10;Περιγραφή που δημιουργήθηκε αυτόματα">
            <a:extLst>
              <a:ext uri="{FF2B5EF4-FFF2-40B4-BE49-F238E27FC236}">
                <a16:creationId xmlns:a16="http://schemas.microsoft.com/office/drawing/2014/main" id="{ABC2A0FD-FCFB-461F-8056-14B06D7211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560" y="10"/>
            <a:ext cx="7493410" cy="11379190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στιγμιότυπο οθόνης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895557DD-C0C4-BBFE-EA69-7E4D05EEB2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15287124" y="10"/>
            <a:ext cx="7472861" cy="5613728"/>
          </a:xfrm>
          <a:prstGeom prst="rect">
            <a:avLst/>
          </a:prstGeom>
        </p:spPr>
      </p:pic>
      <p:pic>
        <p:nvPicPr>
          <p:cNvPr id="7" name="Εικόνα 6" descr="Εικόνα που περιέχει κείμενο, καρτούν, στιγμιότυπο οθόνης, clipart&#10;&#10;Περιγραφή που δημιουργήθηκε αυτόματα">
            <a:extLst>
              <a:ext uri="{FF2B5EF4-FFF2-40B4-BE49-F238E27FC236}">
                <a16:creationId xmlns:a16="http://schemas.microsoft.com/office/drawing/2014/main" id="{7AF2CB2C-4210-E469-0DC2-5EA5030656E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5307670" y="5756139"/>
            <a:ext cx="7452317" cy="56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729E-FD84-5340-A205-B7E75472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1582" y="3514099"/>
            <a:ext cx="11203406" cy="1103507"/>
          </a:xfrm>
        </p:spPr>
        <p:txBody>
          <a:bodyPr/>
          <a:lstStyle/>
          <a:p>
            <a:r>
              <a:rPr lang="en-US" dirty="0"/>
              <a:t>ChatGPT 4o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E8110-D271-3143-8A9D-5A6D047A5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Δημιουργία υλικού για διδασκαλία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6161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521</Words>
  <Application>Microsoft Macintosh PowerPoint</Application>
  <PresentationFormat>Προσαρμογή</PresentationFormat>
  <Paragraphs>74</Paragraphs>
  <Slides>27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Helvetica Neue World W82_55 Rm</vt:lpstr>
      <vt:lpstr>Segoe UI Light</vt:lpstr>
      <vt:lpstr>Office Theme</vt:lpstr>
      <vt:lpstr>Παρουσίαση του PowerPoint</vt:lpstr>
      <vt:lpstr>Περιεχόμενα</vt:lpstr>
      <vt:lpstr>Παρουσίαση του PowerPoint</vt:lpstr>
      <vt:lpstr>Δημιουργία εικόνων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ChatGPT 4o</vt:lpstr>
      <vt:lpstr>Παρουσίαση του PowerPoint</vt:lpstr>
      <vt:lpstr>Παρουσίαση του PowerPoint</vt:lpstr>
      <vt:lpstr>Δημιουργία παρουσιάσεων</vt:lpstr>
      <vt:lpstr>Παρουσίαση του PowerPoint</vt:lpstr>
      <vt:lpstr>Παρουσίαση του PowerPoint</vt:lpstr>
      <vt:lpstr>Δημιουργία κουίζ</vt:lpstr>
      <vt:lpstr>Παρουσίαση του PowerPoint</vt:lpstr>
      <vt:lpstr>Παρουσίαση του PowerPoint</vt:lpstr>
      <vt:lpstr>Δημιουργία avatar με το Vidnoz</vt:lpstr>
      <vt:lpstr>Παρουσίαση του PowerPoint</vt:lpstr>
      <vt:lpstr>Παρουσίαση του PowerPoint</vt:lpstr>
      <vt:lpstr>Διαδικτυακά Περιβάλλοντα Μάθησης &amp; ΤΝ</vt:lpstr>
      <vt:lpstr>Παρουσίαση του PowerPoint</vt:lpstr>
      <vt:lpstr>Δημιουργία Σεναρίου</vt:lpstr>
      <vt:lpstr>Δημιουργία σεναρίου</vt:lpstr>
      <vt:lpstr>Συζήτηση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ONASSIS DAYS</dc:title>
  <dc:creator>Theodoros Koveos</dc:creator>
  <cp:lastModifiedBy>Αλέξανδρος Κοφτερός</cp:lastModifiedBy>
  <cp:revision>75</cp:revision>
  <dcterms:created xsi:type="dcterms:W3CDTF">2019-07-26T07:36:32Z</dcterms:created>
  <dcterms:modified xsi:type="dcterms:W3CDTF">2024-07-03T20:53:05Z</dcterms:modified>
</cp:coreProperties>
</file>