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46"/>
  </p:notesMasterIdLst>
  <p:sldIdLst>
    <p:sldId id="256" r:id="rId2"/>
    <p:sldId id="275" r:id="rId3"/>
    <p:sldId id="313" r:id="rId4"/>
    <p:sldId id="314" r:id="rId5"/>
    <p:sldId id="276" r:id="rId6"/>
    <p:sldId id="277" r:id="rId7"/>
    <p:sldId id="278" r:id="rId8"/>
    <p:sldId id="269" r:id="rId9"/>
    <p:sldId id="274" r:id="rId10"/>
    <p:sldId id="279" r:id="rId11"/>
    <p:sldId id="280" r:id="rId12"/>
    <p:sldId id="281" r:id="rId13"/>
    <p:sldId id="285" r:id="rId14"/>
    <p:sldId id="287" r:id="rId15"/>
    <p:sldId id="288" r:id="rId16"/>
    <p:sldId id="289" r:id="rId17"/>
    <p:sldId id="273" r:id="rId18"/>
    <p:sldId id="284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315" r:id="rId28"/>
    <p:sldId id="323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7" r:id="rId38"/>
    <p:sldId id="306" r:id="rId39"/>
    <p:sldId id="308" r:id="rId40"/>
    <p:sldId id="310" r:id="rId41"/>
    <p:sldId id="311" r:id="rId42"/>
    <p:sldId id="312" r:id="rId43"/>
    <p:sldId id="268" r:id="rId44"/>
    <p:sldId id="266" r:id="rId45"/>
  </p:sldIdLst>
  <p:sldSz cx="22759988" cy="11379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00"/>
    <a:srgbClr val="FFFBD6"/>
    <a:srgbClr val="FDF4D7"/>
    <a:srgbClr val="FCF8D4"/>
    <a:srgbClr val="FCF6D3"/>
    <a:srgbClr val="FEFFC3"/>
    <a:srgbClr val="F5FFFA"/>
    <a:srgbClr val="F0FFE9"/>
    <a:srgbClr val="FFD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62"/>
    <p:restoredTop sz="94719"/>
  </p:normalViewPr>
  <p:slideViewPr>
    <p:cSldViewPr snapToGrid="0" snapToObjects="1">
      <p:cViewPr varScale="1">
        <p:scale>
          <a:sx n="89" d="100"/>
          <a:sy n="89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A7773-BF03-A240-BE29-C8A423000EF9}" type="datetimeFigureOut">
              <a:rPr lang="en-US" smtClean="0"/>
              <a:t>7/3/24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6CF94-CE9C-3E4B-A02E-A15468A5D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8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1pPr>
    <a:lvl2pPr marL="819302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2pPr>
    <a:lvl3pPr marL="1638605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3pPr>
    <a:lvl4pPr marL="2457907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4pPr>
    <a:lvl5pPr marL="3277210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5pPr>
    <a:lvl6pPr marL="4096512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6pPr>
    <a:lvl7pPr marL="4915814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7pPr>
    <a:lvl8pPr marL="5735117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8pPr>
    <a:lvl9pPr marL="6554419" algn="l" defTabSz="1638605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6CF94-CE9C-3E4B-A02E-A15468A5D1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6CF94-CE9C-3E4B-A02E-A15468A5D11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5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4999" y="1862291"/>
            <a:ext cx="17069991" cy="3961647"/>
          </a:xfrm>
        </p:spPr>
        <p:txBody>
          <a:bodyPr anchor="b"/>
          <a:lstStyle>
            <a:lvl1pPr algn="ctr">
              <a:defRPr sz="99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999" y="5976715"/>
            <a:ext cx="17069991" cy="2747338"/>
          </a:xfrm>
        </p:spPr>
        <p:txBody>
          <a:bodyPr/>
          <a:lstStyle>
            <a:lvl1pPr marL="0" indent="0" algn="ctr">
              <a:buNone/>
              <a:defRPr sz="3982"/>
            </a:lvl1pPr>
            <a:lvl2pPr marL="758632" indent="0" algn="ctr">
              <a:buNone/>
              <a:defRPr sz="3319"/>
            </a:lvl2pPr>
            <a:lvl3pPr marL="1517264" indent="0" algn="ctr">
              <a:buNone/>
              <a:defRPr sz="2987"/>
            </a:lvl3pPr>
            <a:lvl4pPr marL="2275896" indent="0" algn="ctr">
              <a:buNone/>
              <a:defRPr sz="2655"/>
            </a:lvl4pPr>
            <a:lvl5pPr marL="3034528" indent="0" algn="ctr">
              <a:buNone/>
              <a:defRPr sz="2655"/>
            </a:lvl5pPr>
            <a:lvl6pPr marL="3793160" indent="0" algn="ctr">
              <a:buNone/>
              <a:defRPr sz="2655"/>
            </a:lvl6pPr>
            <a:lvl7pPr marL="4551792" indent="0" algn="ctr">
              <a:buNone/>
              <a:defRPr sz="2655"/>
            </a:lvl7pPr>
            <a:lvl8pPr marL="5310424" indent="0" algn="ctr">
              <a:buNone/>
              <a:defRPr sz="2655"/>
            </a:lvl8pPr>
            <a:lvl9pPr marL="6069056" indent="0" algn="ctr">
              <a:buNone/>
              <a:defRPr sz="2655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33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5591-3909-5C42-958E-2818446E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1582" y="3514099"/>
            <a:ext cx="14048406" cy="1103507"/>
          </a:xfrm>
        </p:spPr>
        <p:txBody>
          <a:bodyPr wrap="square" anchor="t" anchorCtr="0">
            <a:spAutoFit/>
          </a:bodyPr>
          <a:lstStyle>
            <a:lvl1pPr algn="l">
              <a:defRPr sz="7301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D6860-D44A-8345-93CB-940CF71BF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1582" y="4735210"/>
            <a:ext cx="11203406" cy="735779"/>
          </a:xfrm>
        </p:spPr>
        <p:txBody>
          <a:bodyPr wrap="square">
            <a:spAutoFit/>
          </a:bodyPr>
          <a:lstStyle>
            <a:lvl1pPr marL="0" indent="0" algn="l">
              <a:buNone/>
              <a:defRPr sz="4646" b="0" i="0">
                <a:solidFill>
                  <a:srgbClr val="FF8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8632" indent="0" algn="ctr">
              <a:buNone/>
              <a:defRPr sz="3319"/>
            </a:lvl2pPr>
            <a:lvl3pPr marL="1517264" indent="0" algn="ctr">
              <a:buNone/>
              <a:defRPr sz="2987"/>
            </a:lvl3pPr>
            <a:lvl4pPr marL="2275896" indent="0" algn="ctr">
              <a:buNone/>
              <a:defRPr sz="2655"/>
            </a:lvl4pPr>
            <a:lvl5pPr marL="3034528" indent="0" algn="ctr">
              <a:buNone/>
              <a:defRPr sz="2655"/>
            </a:lvl5pPr>
            <a:lvl6pPr marL="3793160" indent="0" algn="ctr">
              <a:buNone/>
              <a:defRPr sz="2655"/>
            </a:lvl6pPr>
            <a:lvl7pPr marL="4551792" indent="0" algn="ctr">
              <a:buNone/>
              <a:defRPr sz="2655"/>
            </a:lvl7pPr>
            <a:lvl8pPr marL="5310424" indent="0" algn="ctr">
              <a:buNone/>
              <a:defRPr sz="2655"/>
            </a:lvl8pPr>
            <a:lvl9pPr marL="6069056" indent="0" algn="ctr">
              <a:buNone/>
              <a:defRPr sz="2655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5F0D3-EC64-1749-AE1C-D39712D30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992100" cy="113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5591-3909-5C42-958E-2818446E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078" y="1862292"/>
            <a:ext cx="15150911" cy="1103507"/>
          </a:xfrm>
        </p:spPr>
        <p:txBody>
          <a:bodyPr anchor="t" anchorCtr="0">
            <a:spAutoFit/>
          </a:bodyPr>
          <a:lstStyle>
            <a:lvl1pPr algn="l">
              <a:defRPr sz="7301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D6860-D44A-8345-93CB-940CF71BF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4078" y="3083404"/>
            <a:ext cx="15150911" cy="735779"/>
          </a:xfrm>
        </p:spPr>
        <p:txBody>
          <a:bodyPr>
            <a:spAutoFit/>
          </a:bodyPr>
          <a:lstStyle>
            <a:lvl1pPr marL="0" indent="0" algn="l">
              <a:buNone/>
              <a:defRPr sz="4646" b="0" i="0">
                <a:solidFill>
                  <a:srgbClr val="FF8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8632" indent="0" algn="ctr">
              <a:buNone/>
              <a:defRPr sz="3319"/>
            </a:lvl2pPr>
            <a:lvl3pPr marL="1517264" indent="0" algn="ctr">
              <a:buNone/>
              <a:defRPr sz="2987"/>
            </a:lvl3pPr>
            <a:lvl4pPr marL="2275896" indent="0" algn="ctr">
              <a:buNone/>
              <a:defRPr sz="2655"/>
            </a:lvl4pPr>
            <a:lvl5pPr marL="3034528" indent="0" algn="ctr">
              <a:buNone/>
              <a:defRPr sz="2655"/>
            </a:lvl5pPr>
            <a:lvl6pPr marL="3793160" indent="0" algn="ctr">
              <a:buNone/>
              <a:defRPr sz="2655"/>
            </a:lvl6pPr>
            <a:lvl7pPr marL="4551792" indent="0" algn="ctr">
              <a:buNone/>
              <a:defRPr sz="2655"/>
            </a:lvl7pPr>
            <a:lvl8pPr marL="5310424" indent="0" algn="ctr">
              <a:buNone/>
              <a:defRPr sz="2655"/>
            </a:lvl8pPr>
            <a:lvl9pPr marL="6069056" indent="0" algn="ctr">
              <a:buNone/>
              <a:defRPr sz="2655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639FC-40D9-2845-B96A-424345D27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4" y="7466803"/>
            <a:ext cx="4401754" cy="3912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F5F76-C9E7-184C-97CB-EEFBE0304B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590" y="0"/>
            <a:ext cx="3632200" cy="113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54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5591-3909-5C42-958E-2818446E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078" y="1862292"/>
            <a:ext cx="15150911" cy="1103507"/>
          </a:xfrm>
        </p:spPr>
        <p:txBody>
          <a:bodyPr anchor="t" anchorCtr="0">
            <a:spAutoFit/>
          </a:bodyPr>
          <a:lstStyle>
            <a:lvl1pPr algn="l">
              <a:defRPr sz="7301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D6860-D44A-8345-93CB-940CF71BF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4078" y="3083404"/>
            <a:ext cx="15150911" cy="735779"/>
          </a:xfrm>
        </p:spPr>
        <p:txBody>
          <a:bodyPr>
            <a:spAutoFit/>
          </a:bodyPr>
          <a:lstStyle>
            <a:lvl1pPr marL="0" indent="0" algn="l">
              <a:buNone/>
              <a:defRPr sz="4646" b="0" i="0">
                <a:solidFill>
                  <a:srgbClr val="FF8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8632" indent="0" algn="ctr">
              <a:buNone/>
              <a:defRPr sz="3319"/>
            </a:lvl2pPr>
            <a:lvl3pPr marL="1517264" indent="0" algn="ctr">
              <a:buNone/>
              <a:defRPr sz="2987"/>
            </a:lvl3pPr>
            <a:lvl4pPr marL="2275896" indent="0" algn="ctr">
              <a:buNone/>
              <a:defRPr sz="2655"/>
            </a:lvl4pPr>
            <a:lvl5pPr marL="3034528" indent="0" algn="ctr">
              <a:buNone/>
              <a:defRPr sz="2655"/>
            </a:lvl5pPr>
            <a:lvl6pPr marL="3793160" indent="0" algn="ctr">
              <a:buNone/>
              <a:defRPr sz="2655"/>
            </a:lvl6pPr>
            <a:lvl7pPr marL="4551792" indent="0" algn="ctr">
              <a:buNone/>
              <a:defRPr sz="2655"/>
            </a:lvl7pPr>
            <a:lvl8pPr marL="5310424" indent="0" algn="ctr">
              <a:buNone/>
              <a:defRPr sz="2655"/>
            </a:lvl8pPr>
            <a:lvl9pPr marL="6069056" indent="0" algn="ctr">
              <a:buNone/>
              <a:defRPr sz="2655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C2474-4E57-C44F-8256-C9734BD85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" y="9550400"/>
            <a:ext cx="2275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3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815C12-8532-924B-A463-31ECDB244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6548" y="0"/>
            <a:ext cx="8496300" cy="11379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25F40B-9971-144F-B916-7476AA7089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774" y="654050"/>
            <a:ext cx="698500" cy="100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5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230A8E-010E-8341-A07F-36EA90A19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2848" y="5404055"/>
            <a:ext cx="6722507" cy="5975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23933D-0F5B-B846-AD4B-622FD368A4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1305" y="0"/>
            <a:ext cx="11328400" cy="113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6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9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895" y="2836900"/>
            <a:ext cx="19630490" cy="4733430"/>
          </a:xfrm>
        </p:spPr>
        <p:txBody>
          <a:bodyPr anchor="b"/>
          <a:lstStyle>
            <a:lvl1pPr>
              <a:defRPr sz="99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2895" y="7615110"/>
            <a:ext cx="19630490" cy="2489199"/>
          </a:xfrm>
        </p:spPr>
        <p:txBody>
          <a:bodyPr/>
          <a:lstStyle>
            <a:lvl1pPr marL="0" indent="0">
              <a:buNone/>
              <a:defRPr sz="3982">
                <a:solidFill>
                  <a:schemeClr val="tx1">
                    <a:tint val="75000"/>
                  </a:schemeClr>
                </a:solidFill>
              </a:defRPr>
            </a:lvl1pPr>
            <a:lvl2pPr marL="758632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2pPr>
            <a:lvl3pPr marL="1517264" indent="0">
              <a:buNone/>
              <a:defRPr sz="2987">
                <a:solidFill>
                  <a:schemeClr val="tx1">
                    <a:tint val="75000"/>
                  </a:schemeClr>
                </a:solidFill>
              </a:defRPr>
            </a:lvl3pPr>
            <a:lvl4pPr marL="2275896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034528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379316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455179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5310424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069056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43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4749" y="3029185"/>
            <a:ext cx="9672995" cy="72199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22244" y="3029185"/>
            <a:ext cx="9672995" cy="72199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3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3" y="605838"/>
            <a:ext cx="19630490" cy="21994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7715" y="2789485"/>
            <a:ext cx="9628541" cy="1367084"/>
          </a:xfrm>
        </p:spPr>
        <p:txBody>
          <a:bodyPr anchor="b"/>
          <a:lstStyle>
            <a:lvl1pPr marL="0" indent="0">
              <a:buNone/>
              <a:defRPr sz="3982" b="1"/>
            </a:lvl1pPr>
            <a:lvl2pPr marL="758632" indent="0">
              <a:buNone/>
              <a:defRPr sz="3319" b="1"/>
            </a:lvl2pPr>
            <a:lvl3pPr marL="1517264" indent="0">
              <a:buNone/>
              <a:defRPr sz="2987" b="1"/>
            </a:lvl3pPr>
            <a:lvl4pPr marL="2275896" indent="0">
              <a:buNone/>
              <a:defRPr sz="2655" b="1"/>
            </a:lvl4pPr>
            <a:lvl5pPr marL="3034528" indent="0">
              <a:buNone/>
              <a:defRPr sz="2655" b="1"/>
            </a:lvl5pPr>
            <a:lvl6pPr marL="3793160" indent="0">
              <a:buNone/>
              <a:defRPr sz="2655" b="1"/>
            </a:lvl6pPr>
            <a:lvl7pPr marL="4551792" indent="0">
              <a:buNone/>
              <a:defRPr sz="2655" b="1"/>
            </a:lvl7pPr>
            <a:lvl8pPr marL="5310424" indent="0">
              <a:buNone/>
              <a:defRPr sz="2655" b="1"/>
            </a:lvl8pPr>
            <a:lvl9pPr marL="6069056" indent="0">
              <a:buNone/>
              <a:defRPr sz="265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7715" y="4156569"/>
            <a:ext cx="9628541" cy="6113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22244" y="2789485"/>
            <a:ext cx="9675959" cy="1367084"/>
          </a:xfrm>
        </p:spPr>
        <p:txBody>
          <a:bodyPr anchor="b"/>
          <a:lstStyle>
            <a:lvl1pPr marL="0" indent="0">
              <a:buNone/>
              <a:defRPr sz="3982" b="1"/>
            </a:lvl1pPr>
            <a:lvl2pPr marL="758632" indent="0">
              <a:buNone/>
              <a:defRPr sz="3319" b="1"/>
            </a:lvl2pPr>
            <a:lvl3pPr marL="1517264" indent="0">
              <a:buNone/>
              <a:defRPr sz="2987" b="1"/>
            </a:lvl3pPr>
            <a:lvl4pPr marL="2275896" indent="0">
              <a:buNone/>
              <a:defRPr sz="2655" b="1"/>
            </a:lvl4pPr>
            <a:lvl5pPr marL="3034528" indent="0">
              <a:buNone/>
              <a:defRPr sz="2655" b="1"/>
            </a:lvl5pPr>
            <a:lvl6pPr marL="3793160" indent="0">
              <a:buNone/>
              <a:defRPr sz="2655" b="1"/>
            </a:lvl6pPr>
            <a:lvl7pPr marL="4551792" indent="0">
              <a:buNone/>
              <a:defRPr sz="2655" b="1"/>
            </a:lvl7pPr>
            <a:lvl8pPr marL="5310424" indent="0">
              <a:buNone/>
              <a:defRPr sz="2655" b="1"/>
            </a:lvl8pPr>
            <a:lvl9pPr marL="6069056" indent="0">
              <a:buNone/>
              <a:defRPr sz="265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22244" y="4156569"/>
            <a:ext cx="9675959" cy="6113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5" y="758613"/>
            <a:ext cx="7340688" cy="2655147"/>
          </a:xfrm>
        </p:spPr>
        <p:txBody>
          <a:bodyPr anchor="b"/>
          <a:lstStyle>
            <a:lvl1pPr>
              <a:defRPr sz="531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5959" y="1638395"/>
            <a:ext cx="11522244" cy="8086607"/>
          </a:xfrm>
        </p:spPr>
        <p:txBody>
          <a:bodyPr/>
          <a:lstStyle>
            <a:lvl1pPr>
              <a:defRPr sz="5310"/>
            </a:lvl1pPr>
            <a:lvl2pPr>
              <a:defRPr sz="4646"/>
            </a:lvl2pPr>
            <a:lvl3pPr>
              <a:defRPr sz="3982"/>
            </a:lvl3pPr>
            <a:lvl4pPr>
              <a:defRPr sz="3319"/>
            </a:lvl4pPr>
            <a:lvl5pPr>
              <a:defRPr sz="3319"/>
            </a:lvl5pPr>
            <a:lvl6pPr>
              <a:defRPr sz="3319"/>
            </a:lvl6pPr>
            <a:lvl7pPr>
              <a:defRPr sz="3319"/>
            </a:lvl7pPr>
            <a:lvl8pPr>
              <a:defRPr sz="3319"/>
            </a:lvl8pPr>
            <a:lvl9pPr>
              <a:defRPr sz="331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7715" y="3413760"/>
            <a:ext cx="7340688" cy="6324413"/>
          </a:xfrm>
        </p:spPr>
        <p:txBody>
          <a:bodyPr/>
          <a:lstStyle>
            <a:lvl1pPr marL="0" indent="0">
              <a:buNone/>
              <a:defRPr sz="2655"/>
            </a:lvl1pPr>
            <a:lvl2pPr marL="758632" indent="0">
              <a:buNone/>
              <a:defRPr sz="2323"/>
            </a:lvl2pPr>
            <a:lvl3pPr marL="1517264" indent="0">
              <a:buNone/>
              <a:defRPr sz="1991"/>
            </a:lvl3pPr>
            <a:lvl4pPr marL="2275896" indent="0">
              <a:buNone/>
              <a:defRPr sz="1659"/>
            </a:lvl4pPr>
            <a:lvl5pPr marL="3034528" indent="0">
              <a:buNone/>
              <a:defRPr sz="1659"/>
            </a:lvl5pPr>
            <a:lvl6pPr marL="3793160" indent="0">
              <a:buNone/>
              <a:defRPr sz="1659"/>
            </a:lvl6pPr>
            <a:lvl7pPr marL="4551792" indent="0">
              <a:buNone/>
              <a:defRPr sz="1659"/>
            </a:lvl7pPr>
            <a:lvl8pPr marL="5310424" indent="0">
              <a:buNone/>
              <a:defRPr sz="1659"/>
            </a:lvl8pPr>
            <a:lvl9pPr marL="6069056" indent="0">
              <a:buNone/>
              <a:defRPr sz="165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0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5" y="758613"/>
            <a:ext cx="7340688" cy="2655147"/>
          </a:xfrm>
        </p:spPr>
        <p:txBody>
          <a:bodyPr anchor="b"/>
          <a:lstStyle>
            <a:lvl1pPr>
              <a:defRPr sz="531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75959" y="1638395"/>
            <a:ext cx="11522244" cy="8086607"/>
          </a:xfrm>
        </p:spPr>
        <p:txBody>
          <a:bodyPr anchor="t"/>
          <a:lstStyle>
            <a:lvl1pPr marL="0" indent="0">
              <a:buNone/>
              <a:defRPr sz="5310"/>
            </a:lvl1pPr>
            <a:lvl2pPr marL="758632" indent="0">
              <a:buNone/>
              <a:defRPr sz="4646"/>
            </a:lvl2pPr>
            <a:lvl3pPr marL="1517264" indent="0">
              <a:buNone/>
              <a:defRPr sz="3982"/>
            </a:lvl3pPr>
            <a:lvl4pPr marL="2275896" indent="0">
              <a:buNone/>
              <a:defRPr sz="3319"/>
            </a:lvl4pPr>
            <a:lvl5pPr marL="3034528" indent="0">
              <a:buNone/>
              <a:defRPr sz="3319"/>
            </a:lvl5pPr>
            <a:lvl6pPr marL="3793160" indent="0">
              <a:buNone/>
              <a:defRPr sz="3319"/>
            </a:lvl6pPr>
            <a:lvl7pPr marL="4551792" indent="0">
              <a:buNone/>
              <a:defRPr sz="3319"/>
            </a:lvl7pPr>
            <a:lvl8pPr marL="5310424" indent="0">
              <a:buNone/>
              <a:defRPr sz="3319"/>
            </a:lvl8pPr>
            <a:lvl9pPr marL="6069056" indent="0">
              <a:buNone/>
              <a:defRPr sz="3319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7715" y="3413760"/>
            <a:ext cx="7340688" cy="6324413"/>
          </a:xfrm>
        </p:spPr>
        <p:txBody>
          <a:bodyPr/>
          <a:lstStyle>
            <a:lvl1pPr marL="0" indent="0">
              <a:buNone/>
              <a:defRPr sz="2655"/>
            </a:lvl1pPr>
            <a:lvl2pPr marL="758632" indent="0">
              <a:buNone/>
              <a:defRPr sz="2323"/>
            </a:lvl2pPr>
            <a:lvl3pPr marL="1517264" indent="0">
              <a:buNone/>
              <a:defRPr sz="1991"/>
            </a:lvl3pPr>
            <a:lvl4pPr marL="2275896" indent="0">
              <a:buNone/>
              <a:defRPr sz="1659"/>
            </a:lvl4pPr>
            <a:lvl5pPr marL="3034528" indent="0">
              <a:buNone/>
              <a:defRPr sz="1659"/>
            </a:lvl5pPr>
            <a:lvl6pPr marL="3793160" indent="0">
              <a:buNone/>
              <a:defRPr sz="1659"/>
            </a:lvl6pPr>
            <a:lvl7pPr marL="4551792" indent="0">
              <a:buNone/>
              <a:defRPr sz="1659"/>
            </a:lvl7pPr>
            <a:lvl8pPr marL="5310424" indent="0">
              <a:buNone/>
              <a:defRPr sz="1659"/>
            </a:lvl8pPr>
            <a:lvl9pPr marL="6069056" indent="0">
              <a:buNone/>
              <a:defRPr sz="165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26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0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4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4749" y="605838"/>
            <a:ext cx="19630490" cy="2199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4749" y="3029185"/>
            <a:ext cx="19630490" cy="721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BCC224-B28B-2A4C-B3BE-88ECDC4C828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9236759" y="618044"/>
            <a:ext cx="2933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7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6" r:id="rId7"/>
    <p:sldLayoutId id="2147483673" r:id="rId8"/>
    <p:sldLayoutId id="2147483674" r:id="rId9"/>
    <p:sldLayoutId id="2147483679" r:id="rId10"/>
    <p:sldLayoutId id="2147483680" r:id="rId11"/>
    <p:sldLayoutId id="2147483661" r:id="rId12"/>
    <p:sldLayoutId id="2147483666" r:id="rId13"/>
    <p:sldLayoutId id="2147483681" r:id="rId14"/>
  </p:sldLayoutIdLst>
  <p:txStyles>
    <p:titleStyle>
      <a:lvl1pPr algn="l" defTabSz="1517264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79316" indent="-379316" algn="l" defTabSz="1517264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4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137948" indent="-379316" algn="l" defTabSz="1517264" rtl="0" eaLnBrk="1" latinLnBrk="0" hangingPunct="1">
        <a:lnSpc>
          <a:spcPct val="90000"/>
        </a:lnSpc>
        <a:spcBef>
          <a:spcPts val="83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96580" indent="-379316" algn="l" defTabSz="1517264" rtl="0" eaLnBrk="1" latinLnBrk="0" hangingPunct="1">
        <a:lnSpc>
          <a:spcPct val="90000"/>
        </a:lnSpc>
        <a:spcBef>
          <a:spcPts val="8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655212" indent="-379316" algn="l" defTabSz="1517264" rtl="0" eaLnBrk="1" latinLnBrk="0" hangingPunct="1">
        <a:lnSpc>
          <a:spcPct val="90000"/>
        </a:lnSpc>
        <a:spcBef>
          <a:spcPts val="83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413844" indent="-379316" algn="l" defTabSz="1517264" rtl="0" eaLnBrk="1" latinLnBrk="0" hangingPunct="1">
        <a:lnSpc>
          <a:spcPct val="90000"/>
        </a:lnSpc>
        <a:spcBef>
          <a:spcPts val="83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172476" indent="-379316" algn="l" defTabSz="1517264" rtl="0" eaLnBrk="1" latinLnBrk="0" hangingPunct="1">
        <a:lnSpc>
          <a:spcPct val="90000"/>
        </a:lnSpc>
        <a:spcBef>
          <a:spcPts val="830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6pPr>
      <a:lvl7pPr marL="4931108" indent="-379316" algn="l" defTabSz="1517264" rtl="0" eaLnBrk="1" latinLnBrk="0" hangingPunct="1">
        <a:lnSpc>
          <a:spcPct val="90000"/>
        </a:lnSpc>
        <a:spcBef>
          <a:spcPts val="830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7pPr>
      <a:lvl8pPr marL="5689740" indent="-379316" algn="l" defTabSz="1517264" rtl="0" eaLnBrk="1" latinLnBrk="0" hangingPunct="1">
        <a:lnSpc>
          <a:spcPct val="90000"/>
        </a:lnSpc>
        <a:spcBef>
          <a:spcPts val="830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8pPr>
      <a:lvl9pPr marL="6448372" indent="-379316" algn="l" defTabSz="1517264" rtl="0" eaLnBrk="1" latinLnBrk="0" hangingPunct="1">
        <a:lnSpc>
          <a:spcPct val="90000"/>
        </a:lnSpc>
        <a:spcBef>
          <a:spcPts val="830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58632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517264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3pPr>
      <a:lvl4pPr marL="2275896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4pPr>
      <a:lvl5pPr marL="3034528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5pPr>
      <a:lvl6pPr marL="3793160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6pPr>
      <a:lvl7pPr marL="4551792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7pPr>
      <a:lvl8pPr marL="5310424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8pPr>
      <a:lvl9pPr marL="6069056" algn="l" defTabSz="1517264" rtl="0" eaLnBrk="1" latinLnBrk="0" hangingPunct="1">
        <a:defRPr sz="29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translate.google.com/?sl=auto&amp;tl=el&amp;op=translate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be.com/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OeU5m6vRyCk&amp;t=2s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rwF-X5STYks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opilot.microsoft.com/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gemini.google.com/app" TargetMode="Externa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gemini.google.com/app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s://copilot.microsoft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gemini.google.com/app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gemini.google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hyperlink" Target="https://copilot.microsoft.com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bing.com/create" TargetMode="Externa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qTgPSKKjfVg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stablediffusionweb.com/" TargetMode="Externa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stablediffusionweb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gamma.app/" TargetMode="Externa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vVTA-E3G8b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928B49B-4215-0540-BEB7-3D330E0FEA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900180" y="3824289"/>
            <a:ext cx="9993313" cy="1986121"/>
          </a:xfrm>
        </p:spPr>
        <p:txBody>
          <a:bodyPr lIns="0" tIns="0" rIns="0" bIns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Η Τεχνητή Νοημοσύνη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στην Εκπαίδευση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sz="2655" dirty="0"/>
              <a:t>ΔΙΑΜΟΡΦΩΝΟΝΤΑΣ ΤΑ ΣΧΟΛΕΙΑ ΤΟΥ ΜΕΛΛΟΝΤΟΣ</a:t>
            </a:r>
            <a:endParaRPr lang="en-US" sz="265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21929-FACB-554F-ADA2-564047851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28227" y="9035591"/>
            <a:ext cx="449425" cy="333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FABBE2-800E-8016-EA7C-8F9A9FA26EDB}"/>
              </a:ext>
            </a:extLst>
          </p:cNvPr>
          <p:cNvSpPr txBox="1"/>
          <p:nvPr/>
        </p:nvSpPr>
        <p:spPr>
          <a:xfrm>
            <a:off x="10900180" y="6213765"/>
            <a:ext cx="11381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l-GR" sz="3600" b="1" i="0" dirty="0">
                <a:solidFill>
                  <a:srgbClr val="0C0C0C"/>
                </a:solidFill>
                <a:effectLst/>
                <a:highlight>
                  <a:srgbClr val="FFFFFF"/>
                </a:highlight>
                <a:latin typeface="Helvetica Neue World W82_55 Rm" panose="02000503000000020004" pitchFamily="2" charset="0"/>
              </a:rPr>
              <a:t>Εργαστήριο 3: Αξιοποίηση εργαλείων Τεχνητής Νοημοσύνης στην εκπαίδευση</a:t>
            </a:r>
          </a:p>
          <a:p>
            <a:br>
              <a:rPr lang="el-GR" sz="3600" dirty="0"/>
            </a:br>
            <a:endParaRPr lang="el-CY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DDE72-0CD8-3608-01D0-A154A9CD84BE}"/>
              </a:ext>
            </a:extLst>
          </p:cNvPr>
          <p:cNvSpPr txBox="1"/>
          <p:nvPr/>
        </p:nvSpPr>
        <p:spPr>
          <a:xfrm>
            <a:off x="10755801" y="7960264"/>
            <a:ext cx="11381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3200" dirty="0"/>
              <a:t>Αλέξανδρος Κοφτερός, </a:t>
            </a:r>
            <a:r>
              <a:rPr lang="en-US" sz="3200" dirty="0"/>
              <a:t>PhD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6C32C6E6-072F-7183-93D3-DF579596AB6C}"/>
              </a:ext>
            </a:extLst>
          </p:cNvPr>
          <p:cNvCxnSpPr>
            <a:cxnSpLocks/>
          </p:cNvCxnSpPr>
          <p:nvPr/>
        </p:nvCxnSpPr>
        <p:spPr>
          <a:xfrm>
            <a:off x="10900180" y="6015789"/>
            <a:ext cx="12040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D7961A43-53F0-195E-A51A-3CA52109E49B}"/>
              </a:ext>
            </a:extLst>
          </p:cNvPr>
          <p:cNvCxnSpPr>
            <a:cxnSpLocks/>
          </p:cNvCxnSpPr>
          <p:nvPr/>
        </p:nvCxnSpPr>
        <p:spPr>
          <a:xfrm>
            <a:off x="10755801" y="7542430"/>
            <a:ext cx="12040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0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7843BC7-9BB0-AC5B-934C-AADCF2E7D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94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12FD060-15DD-33F3-946A-3C647D18D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6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E0E0876-AE92-62F5-42BA-5AC967772C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698" y="0"/>
            <a:ext cx="13057915" cy="1135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4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37F711-D013-6FF1-58FA-94DFAE407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Μεταφράσεις</a:t>
            </a:r>
            <a:endParaRPr lang="el-CY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6270A4A-D73D-B1CE-896F-A3FF63EC2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Google Translate, YouTube, ChatGPT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7101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λογισμικό, ιστοσελίδα, εικονίδιο υπολογιστή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8C872135-251E-1FCE-B97D-C8D373C6AC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969" y="10"/>
            <a:ext cx="15512016" cy="113791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-1"/>
            <a:ext cx="8552779" cy="11379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728E17-FB18-17D4-7AFF-DFFB843A8430}"/>
              </a:ext>
            </a:extLst>
          </p:cNvPr>
          <p:cNvSpPr txBox="1"/>
          <p:nvPr/>
        </p:nvSpPr>
        <p:spPr>
          <a:xfrm>
            <a:off x="788276" y="3452648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Google Translate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https://</a:t>
            </a:r>
            <a:r>
              <a:rPr lang="en-US" sz="3200" b="1" dirty="0" err="1">
                <a:solidFill>
                  <a:schemeClr val="bg1"/>
                </a:solidFill>
              </a:rPr>
              <a:t>translate.google.com</a:t>
            </a:r>
            <a:endParaRPr lang="el-CY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8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hlinkClick r:id="rId2"/>
            <a:extLst>
              <a:ext uri="{FF2B5EF4-FFF2-40B4-BE49-F238E27FC236}">
                <a16:creationId xmlns:a16="http://schemas.microsoft.com/office/drawing/2014/main" id="{7905E5C9-CB3A-6976-79B5-A44F4C328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55" y="10"/>
            <a:ext cx="14136515" cy="1137919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306595" y="1445457"/>
            <a:ext cx="137571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728E17-FB18-17D4-7AFF-DFFB843A8430}"/>
              </a:ext>
            </a:extLst>
          </p:cNvPr>
          <p:cNvSpPr txBox="1"/>
          <p:nvPr/>
        </p:nvSpPr>
        <p:spPr>
          <a:xfrm>
            <a:off x="15220741" y="4220100"/>
            <a:ext cx="6410917" cy="59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YouTube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https://</a:t>
            </a:r>
            <a:r>
              <a:rPr lang="en-US" sz="3500" b="1" dirty="0" err="1"/>
              <a:t>youtube.com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400781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143706" cy="113792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hlinkClick r:id="rId2"/>
            <a:extLst>
              <a:ext uri="{FF2B5EF4-FFF2-40B4-BE49-F238E27FC236}">
                <a16:creationId xmlns:a16="http://schemas.microsoft.com/office/drawing/2014/main" id="{E4910117-952C-F044-F89D-A2755AE9E8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25" y="1760509"/>
            <a:ext cx="11615014" cy="786916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306595" y="1445457"/>
            <a:ext cx="137571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728E17-FB18-17D4-7AFF-DFFB843A8430}"/>
              </a:ext>
            </a:extLst>
          </p:cNvPr>
          <p:cNvSpPr txBox="1"/>
          <p:nvPr/>
        </p:nvSpPr>
        <p:spPr>
          <a:xfrm>
            <a:off x="15220741" y="4220100"/>
            <a:ext cx="6410917" cy="59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ChatGPT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https://</a:t>
            </a:r>
            <a:r>
              <a:rPr lang="en-US" sz="3500" b="1" dirty="0" err="1"/>
              <a:t>chatgpt.com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50160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A660-BD31-114C-8142-56E632519C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Μηχανική Μάθηση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93859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Εικόνα 3">
            <a:hlinkClick r:id="rId2"/>
            <a:extLst>
              <a:ext uri="{FF2B5EF4-FFF2-40B4-BE49-F238E27FC236}">
                <a16:creationId xmlns:a16="http://schemas.microsoft.com/office/drawing/2014/main" id="{D9388235-046D-4DD1-0061-39791F8826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6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143706" cy="113792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17BBF9D-8803-E868-A526-79C97FCD79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25" y="2355778"/>
            <a:ext cx="11615014" cy="667863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306595" y="1445457"/>
            <a:ext cx="137571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794CED-1036-C0D7-1432-7EEB5E912D34}"/>
              </a:ext>
            </a:extLst>
          </p:cNvPr>
          <p:cNvSpPr txBox="1"/>
          <p:nvPr/>
        </p:nvSpPr>
        <p:spPr>
          <a:xfrm>
            <a:off x="15220741" y="4220100"/>
            <a:ext cx="6410917" cy="59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/>
              <a:t>https://studio.code.org/s/oceans</a:t>
            </a:r>
          </a:p>
        </p:txBody>
      </p:sp>
    </p:spTree>
    <p:extLst>
      <p:ext uri="{BB962C8B-B14F-4D97-AF65-F5344CB8AC3E}">
        <p14:creationId xmlns:p14="http://schemas.microsoft.com/office/powerpoint/2010/main" val="236151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2A887DC-67C1-DCCF-4E30-308161B24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3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A660-BD31-114C-8142-56E632519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078" y="1862292"/>
            <a:ext cx="15150911" cy="2114681"/>
          </a:xfrm>
        </p:spPr>
        <p:txBody>
          <a:bodyPr/>
          <a:lstStyle/>
          <a:p>
            <a:r>
              <a:rPr lang="el-GR" dirty="0" err="1"/>
              <a:t>Γενετικ</a:t>
            </a:r>
            <a:r>
              <a:rPr lang="en-US" dirty="0" err="1"/>
              <a:t>ή</a:t>
            </a:r>
            <a:r>
              <a:rPr lang="el-GR" dirty="0"/>
              <a:t> Τεχνητή Νοημοσύνη</a:t>
            </a:r>
            <a:br>
              <a:rPr lang="el-GR" dirty="0"/>
            </a:br>
            <a:r>
              <a:rPr lang="en-US" dirty="0"/>
              <a:t>(Generative AI)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96040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, στιγμιότυπο οθόνης, λογισμικό, λογισμικό πολυμέσων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97C4F257-7610-ABF7-B50D-CA06848EC0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79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A660-BD31-114C-8142-56E632519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078" y="1862292"/>
            <a:ext cx="15150911" cy="1103507"/>
          </a:xfrm>
        </p:spPr>
        <p:txBody>
          <a:bodyPr/>
          <a:lstStyle/>
          <a:p>
            <a:r>
              <a:rPr lang="en-US" dirty="0"/>
              <a:t>Conversational AI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8976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στιγμιότυπο οθόνης, λογισμικό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27C2C663-5833-E801-9A6A-AF04690DF2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7677"/>
            <a:ext cx="13796789" cy="9243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1E6C0-E918-953B-493F-C42AAEA280A8}"/>
              </a:ext>
            </a:extLst>
          </p:cNvPr>
          <p:cNvSpPr txBox="1"/>
          <p:nvPr/>
        </p:nvSpPr>
        <p:spPr>
          <a:xfrm>
            <a:off x="14125903" y="3310759"/>
            <a:ext cx="729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https://</a:t>
            </a:r>
            <a:r>
              <a:rPr lang="en-US" sz="4000" b="1" dirty="0" err="1"/>
              <a:t>chatgpt.com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2626362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81E6C0-E918-953B-493F-C42AAEA280A8}"/>
              </a:ext>
            </a:extLst>
          </p:cNvPr>
          <p:cNvSpPr txBox="1"/>
          <p:nvPr/>
        </p:nvSpPr>
        <p:spPr>
          <a:xfrm>
            <a:off x="14125903" y="3310759"/>
            <a:ext cx="729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https://</a:t>
            </a:r>
            <a:r>
              <a:rPr lang="en-US" sz="4000" b="1" dirty="0" err="1"/>
              <a:t>copilot.microsoft.com</a:t>
            </a:r>
            <a:endParaRPr lang="el-CY" sz="4000" b="1" dirty="0"/>
          </a:p>
        </p:txBody>
      </p:sp>
      <p:pic>
        <p:nvPicPr>
          <p:cNvPr id="4" name="Εικόνα 3">
            <a:hlinkClick r:id="rId2"/>
            <a:extLst>
              <a:ext uri="{FF2B5EF4-FFF2-40B4-BE49-F238E27FC236}">
                <a16:creationId xmlns:a16="http://schemas.microsoft.com/office/drawing/2014/main" id="{FE9B432A-4F24-0C7A-B669-9500F32E85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09" y="1223447"/>
            <a:ext cx="13684469" cy="91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2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hlinkClick r:id="rId2"/>
            <a:extLst>
              <a:ext uri="{FF2B5EF4-FFF2-40B4-BE49-F238E27FC236}">
                <a16:creationId xmlns:a16="http://schemas.microsoft.com/office/drawing/2014/main" id="{A99D1FE7-ABAB-95B5-1B6B-CAEC4D680E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08" y="1223447"/>
            <a:ext cx="13684469" cy="91820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1E6C0-E918-953B-493F-C42AAEA280A8}"/>
              </a:ext>
            </a:extLst>
          </p:cNvPr>
          <p:cNvSpPr txBox="1"/>
          <p:nvPr/>
        </p:nvSpPr>
        <p:spPr>
          <a:xfrm>
            <a:off x="14125903" y="3310759"/>
            <a:ext cx="729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https://</a:t>
            </a:r>
            <a:r>
              <a:rPr lang="en-US" sz="4000" b="1" dirty="0" err="1"/>
              <a:t>gemini.google.com</a:t>
            </a:r>
            <a:r>
              <a:rPr lang="en-US" sz="4000" b="1" dirty="0"/>
              <a:t>/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2758002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στιγμιότυπο οθόνης, λογισμικό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934A4CEB-1DFE-DF38-A070-B0BEBB0AF9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09" y="3484976"/>
            <a:ext cx="6565747" cy="43990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6329" y="2611486"/>
            <a:ext cx="0" cy="6156229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hlinkClick r:id="rId4"/>
            <a:extLst>
              <a:ext uri="{FF2B5EF4-FFF2-40B4-BE49-F238E27FC236}">
                <a16:creationId xmlns:a16="http://schemas.microsoft.com/office/drawing/2014/main" id="{FF003DD6-020C-E144-8C8D-8CFF796146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156" y="3472327"/>
            <a:ext cx="6603505" cy="44243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926758" y="2611486"/>
            <a:ext cx="0" cy="6156229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>
            <a:hlinkClick r:id="rId6"/>
            <a:extLst>
              <a:ext uri="{FF2B5EF4-FFF2-40B4-BE49-F238E27FC236}">
                <a16:creationId xmlns:a16="http://schemas.microsoft.com/office/drawing/2014/main" id="{8A7F8CF2-2469-7BBC-FF72-1A3BCB8B25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7423" y="3484978"/>
            <a:ext cx="6565748" cy="4399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87616B-A870-DBB8-70A2-F9B6D81731F2}"/>
              </a:ext>
            </a:extLst>
          </p:cNvPr>
          <p:cNvSpPr txBox="1"/>
          <p:nvPr/>
        </p:nvSpPr>
        <p:spPr>
          <a:xfrm>
            <a:off x="1135117" y="1040524"/>
            <a:ext cx="714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1" dirty="0"/>
              <a:t>Δραστηριότητα</a:t>
            </a:r>
            <a:endParaRPr lang="el-CY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7FDE8-A4C4-C82B-57E9-3435534E1692}"/>
              </a:ext>
            </a:extLst>
          </p:cNvPr>
          <p:cNvSpPr txBox="1"/>
          <p:nvPr/>
        </p:nvSpPr>
        <p:spPr>
          <a:xfrm>
            <a:off x="1072054" y="9317421"/>
            <a:ext cx="2044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i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«Κείμενο μέχρι 200 λέξεις για τις αιτίες που οδήγησαν στη Γαλλική Επανάσταση»</a:t>
            </a:r>
            <a:endParaRPr lang="el-CY" sz="4800" i="1" dirty="0"/>
          </a:p>
        </p:txBody>
      </p:sp>
    </p:spTree>
    <p:extLst>
      <p:ext uri="{BB962C8B-B14F-4D97-AF65-F5344CB8AC3E}">
        <p14:creationId xmlns:p14="http://schemas.microsoft.com/office/powerpoint/2010/main" val="3169548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63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0C2D505-8E4A-1F04-C7CD-F107AF5A1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/>
          <a:stretch/>
        </p:blipFill>
        <p:spPr bwMode="auto">
          <a:xfrm>
            <a:off x="614766" y="10"/>
            <a:ext cx="22145221" cy="113791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26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A660-BD31-114C-8142-56E632519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078" y="1862292"/>
            <a:ext cx="15150911" cy="1103507"/>
          </a:xfrm>
        </p:spPr>
        <p:txBody>
          <a:bodyPr/>
          <a:lstStyle/>
          <a:p>
            <a:r>
              <a:rPr lang="el-GR" dirty="0"/>
              <a:t>Δημιουργία σχεδίου μαθήματος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073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204DF0D-4D6E-2520-0659-C647C4618B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222" y="1985176"/>
            <a:ext cx="9878465" cy="7408847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B4F3220D-1EB4-6E0F-D0A2-D90C2C11DE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0296" y="1985175"/>
            <a:ext cx="9878467" cy="74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90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hlinkClick r:id="rId2"/>
            <a:extLst>
              <a:ext uri="{FF2B5EF4-FFF2-40B4-BE49-F238E27FC236}">
                <a16:creationId xmlns:a16="http://schemas.microsoft.com/office/drawing/2014/main" id="{A99D1FE7-ABAB-95B5-1B6B-CAEC4D680E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08" y="1223447"/>
            <a:ext cx="13684469" cy="91820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1E6C0-E918-953B-493F-C42AAEA280A8}"/>
              </a:ext>
            </a:extLst>
          </p:cNvPr>
          <p:cNvSpPr txBox="1"/>
          <p:nvPr/>
        </p:nvSpPr>
        <p:spPr>
          <a:xfrm>
            <a:off x="14125903" y="3310759"/>
            <a:ext cx="7299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linkClick r:id="rId4"/>
              </a:rPr>
              <a:t>https://gemini.google.com/</a:t>
            </a:r>
            <a:endParaRPr lang="el-GR" sz="4000" b="1" dirty="0"/>
          </a:p>
          <a:p>
            <a:endParaRPr lang="el-GR" sz="4000" b="1" dirty="0"/>
          </a:p>
          <a:p>
            <a:r>
              <a:rPr lang="el-GR" sz="4000" b="1" dirty="0" err="1"/>
              <a:t>Δημιουργ</a:t>
            </a:r>
            <a:r>
              <a:rPr lang="en-US" sz="4000" b="1" dirty="0" err="1"/>
              <a:t>ί</a:t>
            </a:r>
            <a:r>
              <a:rPr lang="el-GR" sz="4000" b="1" dirty="0"/>
              <a:t>α Σχεδίου Μαθήματος</a:t>
            </a:r>
            <a:endParaRPr lang="el-CY" sz="4000" b="1" dirty="0"/>
          </a:p>
        </p:txBody>
      </p:sp>
    </p:spTree>
    <p:extLst>
      <p:ext uri="{BB962C8B-B14F-4D97-AF65-F5344CB8AC3E}">
        <p14:creationId xmlns:p14="http://schemas.microsoft.com/office/powerpoint/2010/main" val="3499361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754297" cy="1137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7616B-A870-DBB8-70A2-F9B6D81731F2}"/>
              </a:ext>
            </a:extLst>
          </p:cNvPr>
          <p:cNvSpPr txBox="1"/>
          <p:nvPr/>
        </p:nvSpPr>
        <p:spPr>
          <a:xfrm>
            <a:off x="1177829" y="7570961"/>
            <a:ext cx="6384176" cy="2655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Δρ</a:t>
            </a:r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7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στηριότητ</a:t>
            </a:r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</a:p>
        </p:txBody>
      </p:sp>
      <p:pic>
        <p:nvPicPr>
          <p:cNvPr id="2" name="Εικόνα 1" descr="Εικόνα που περιέχει κείμενο, στιγμιότυπο οθόνης, λογισμικό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934A4CEB-1DFE-DF38-A070-B0BEBB0AF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" y="10"/>
            <a:ext cx="11379984" cy="6962708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3" name="Εικόνα 2" descr="Εικόνα που περιέχει κείμενο, στιγμιότυπο οθόνης, ιστοσελίδα, τοποθεσία web&#10;&#10;Περιγραφή που δημιουργήθηκε αυτόματα">
            <a:hlinkClick r:id="rId4"/>
            <a:extLst>
              <a:ext uri="{FF2B5EF4-FFF2-40B4-BE49-F238E27FC236}">
                <a16:creationId xmlns:a16="http://schemas.microsoft.com/office/drawing/2014/main" id="{FF003DD6-020C-E144-8C8D-8CFF796146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7743" y="10"/>
            <a:ext cx="11522235" cy="6948423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61278" y="8965632"/>
            <a:ext cx="2579285" cy="34140"/>
          </a:xfrm>
          <a:custGeom>
            <a:avLst/>
            <a:gdLst>
              <a:gd name="connsiteX0" fmla="*/ 0 w 2579285"/>
              <a:gd name="connsiteY0" fmla="*/ 0 h 34140"/>
              <a:gd name="connsiteX1" fmla="*/ 619028 w 2579285"/>
              <a:gd name="connsiteY1" fmla="*/ 0 h 34140"/>
              <a:gd name="connsiteX2" fmla="*/ 1263850 w 2579285"/>
              <a:gd name="connsiteY2" fmla="*/ 0 h 34140"/>
              <a:gd name="connsiteX3" fmla="*/ 1908671 w 2579285"/>
              <a:gd name="connsiteY3" fmla="*/ 0 h 34140"/>
              <a:gd name="connsiteX4" fmla="*/ 2579285 w 2579285"/>
              <a:gd name="connsiteY4" fmla="*/ 0 h 34140"/>
              <a:gd name="connsiteX5" fmla="*/ 2579285 w 2579285"/>
              <a:gd name="connsiteY5" fmla="*/ 34140 h 34140"/>
              <a:gd name="connsiteX6" fmla="*/ 1934464 w 2579285"/>
              <a:gd name="connsiteY6" fmla="*/ 34140 h 34140"/>
              <a:gd name="connsiteX7" fmla="*/ 1341228 w 2579285"/>
              <a:gd name="connsiteY7" fmla="*/ 34140 h 34140"/>
              <a:gd name="connsiteX8" fmla="*/ 747993 w 2579285"/>
              <a:gd name="connsiteY8" fmla="*/ 34140 h 34140"/>
              <a:gd name="connsiteX9" fmla="*/ 0 w 2579285"/>
              <a:gd name="connsiteY9" fmla="*/ 34140 h 34140"/>
              <a:gd name="connsiteX10" fmla="*/ 0 w 2579285"/>
              <a:gd name="connsiteY10" fmla="*/ 0 h 3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9285" h="34140" fill="none" extrusionOk="0">
                <a:moveTo>
                  <a:pt x="0" y="0"/>
                </a:moveTo>
                <a:cubicBezTo>
                  <a:pt x="253375" y="-13569"/>
                  <a:pt x="395993" y="-2075"/>
                  <a:pt x="619028" y="0"/>
                </a:cubicBezTo>
                <a:cubicBezTo>
                  <a:pt x="842063" y="2075"/>
                  <a:pt x="1056218" y="-984"/>
                  <a:pt x="1263850" y="0"/>
                </a:cubicBezTo>
                <a:cubicBezTo>
                  <a:pt x="1471482" y="984"/>
                  <a:pt x="1608823" y="-30004"/>
                  <a:pt x="1908671" y="0"/>
                </a:cubicBezTo>
                <a:cubicBezTo>
                  <a:pt x="2208519" y="30004"/>
                  <a:pt x="2312557" y="-10950"/>
                  <a:pt x="2579285" y="0"/>
                </a:cubicBezTo>
                <a:cubicBezTo>
                  <a:pt x="2579961" y="7236"/>
                  <a:pt x="2579244" y="23424"/>
                  <a:pt x="2579285" y="34140"/>
                </a:cubicBezTo>
                <a:cubicBezTo>
                  <a:pt x="2302947" y="32764"/>
                  <a:pt x="2113382" y="36948"/>
                  <a:pt x="1934464" y="34140"/>
                </a:cubicBezTo>
                <a:cubicBezTo>
                  <a:pt x="1755546" y="31332"/>
                  <a:pt x="1508483" y="45186"/>
                  <a:pt x="1341228" y="34140"/>
                </a:cubicBezTo>
                <a:cubicBezTo>
                  <a:pt x="1173973" y="23094"/>
                  <a:pt x="940314" y="36603"/>
                  <a:pt x="747993" y="34140"/>
                </a:cubicBezTo>
                <a:cubicBezTo>
                  <a:pt x="555673" y="31677"/>
                  <a:pt x="320032" y="35663"/>
                  <a:pt x="0" y="34140"/>
                </a:cubicBezTo>
                <a:cubicBezTo>
                  <a:pt x="-752" y="19682"/>
                  <a:pt x="-1062" y="14579"/>
                  <a:pt x="0" y="0"/>
                </a:cubicBezTo>
                <a:close/>
              </a:path>
              <a:path w="2579285" h="34140" stroke="0" extrusionOk="0">
                <a:moveTo>
                  <a:pt x="0" y="0"/>
                </a:moveTo>
                <a:cubicBezTo>
                  <a:pt x="276701" y="-19656"/>
                  <a:pt x="383814" y="8029"/>
                  <a:pt x="619028" y="0"/>
                </a:cubicBezTo>
                <a:cubicBezTo>
                  <a:pt x="854242" y="-8029"/>
                  <a:pt x="1028505" y="-9159"/>
                  <a:pt x="1186471" y="0"/>
                </a:cubicBezTo>
                <a:cubicBezTo>
                  <a:pt x="1344437" y="9159"/>
                  <a:pt x="1679444" y="11116"/>
                  <a:pt x="1882878" y="0"/>
                </a:cubicBezTo>
                <a:cubicBezTo>
                  <a:pt x="2086312" y="-11116"/>
                  <a:pt x="2403462" y="-34"/>
                  <a:pt x="2579285" y="0"/>
                </a:cubicBezTo>
                <a:cubicBezTo>
                  <a:pt x="2580505" y="13846"/>
                  <a:pt x="2580066" y="21957"/>
                  <a:pt x="2579285" y="34140"/>
                </a:cubicBezTo>
                <a:cubicBezTo>
                  <a:pt x="2419892" y="41361"/>
                  <a:pt x="2145379" y="22490"/>
                  <a:pt x="1986049" y="34140"/>
                </a:cubicBezTo>
                <a:cubicBezTo>
                  <a:pt x="1826719" y="45790"/>
                  <a:pt x="1607244" y="38658"/>
                  <a:pt x="1392814" y="34140"/>
                </a:cubicBezTo>
                <a:cubicBezTo>
                  <a:pt x="1178384" y="29622"/>
                  <a:pt x="883412" y="1250"/>
                  <a:pt x="696407" y="34140"/>
                </a:cubicBezTo>
                <a:cubicBezTo>
                  <a:pt x="509402" y="67030"/>
                  <a:pt x="162007" y="28201"/>
                  <a:pt x="0" y="34140"/>
                </a:cubicBezTo>
                <a:cubicBezTo>
                  <a:pt x="905" y="21122"/>
                  <a:pt x="535" y="1154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7FDE8-A4C4-C82B-57E9-3435534E1692}"/>
              </a:ext>
            </a:extLst>
          </p:cNvPr>
          <p:cNvSpPr txBox="1"/>
          <p:nvPr/>
        </p:nvSpPr>
        <p:spPr>
          <a:xfrm>
            <a:off x="8688621" y="7570961"/>
            <a:ext cx="12887845" cy="2655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900" i="1">
                <a:effectLst/>
              </a:rPr>
              <a:t>Με την ίδια προτροπή, δημιουργήστε το σχέδιο μαθήματος σε Copilot και ChatGPT. Παρατηρήσεις και σχόλια;</a:t>
            </a:r>
            <a:endParaRPr lang="en-US" sz="3900" i="1"/>
          </a:p>
        </p:txBody>
      </p:sp>
    </p:spTree>
    <p:extLst>
      <p:ext uri="{BB962C8B-B14F-4D97-AF65-F5344CB8AC3E}">
        <p14:creationId xmlns:p14="http://schemas.microsoft.com/office/powerpoint/2010/main" val="2293003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A660-BD31-114C-8142-56E632519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078" y="1862292"/>
            <a:ext cx="15150911" cy="1103507"/>
          </a:xfrm>
        </p:spPr>
        <p:txBody>
          <a:bodyPr/>
          <a:lstStyle/>
          <a:p>
            <a:r>
              <a:rPr lang="el-GR" dirty="0"/>
              <a:t>Δημιουργία εικόνας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82613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Εικόνα που περιέχει κείμενο, υπολογιστής, λογισμικό πολυμέσων, λογισμικό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A01FFFC4-352B-597E-089F-BB5BC3C9F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01"/>
          <a:stretch/>
        </p:blipFill>
        <p:spPr bwMode="auto">
          <a:xfrm>
            <a:off x="20" y="2127"/>
            <a:ext cx="22759967" cy="113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65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 descr="Εικόνα που περιέχει στιγμιότυπο οθόνης, λογισμικό, λογισμικό πολυμέσων, λογισμικό γραφικών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521F2AB4-D055-ACD6-E911-F603C9FDE2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46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AF2FE71-0DBF-AC6E-D6FE-F1F72C368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50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9CD6298-D227-5413-73BE-B06BECA6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21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ιστοσελίδα, τοποθεσία web, λογισμικό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F10C9A9C-420E-4E3E-EEFF-CA6B48CC72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599" y="1067676"/>
            <a:ext cx="13796789" cy="92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62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87616B-A870-DBB8-70A2-F9B6D81731F2}"/>
              </a:ext>
            </a:extLst>
          </p:cNvPr>
          <p:cNvSpPr txBox="1"/>
          <p:nvPr/>
        </p:nvSpPr>
        <p:spPr>
          <a:xfrm>
            <a:off x="1135117" y="1040524"/>
            <a:ext cx="714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1" dirty="0"/>
              <a:t>Δραστηριότητα</a:t>
            </a:r>
            <a:endParaRPr lang="el-CY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7FDE8-A4C4-C82B-57E9-3435534E1692}"/>
              </a:ext>
            </a:extLst>
          </p:cNvPr>
          <p:cNvSpPr txBox="1"/>
          <p:nvPr/>
        </p:nvSpPr>
        <p:spPr>
          <a:xfrm>
            <a:off x="1072054" y="9317421"/>
            <a:ext cx="20447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i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Δημιουργήστε το εργαστήριό μας και στα δύ</a:t>
            </a:r>
            <a:r>
              <a:rPr lang="el-GR" sz="4800" i="1" dirty="0">
                <a:latin typeface="Calibri" panose="020F0502020204030204" pitchFamily="34" charset="0"/>
                <a:ea typeface="Aptos" panose="020B0004020202020204" pitchFamily="34" charset="0"/>
              </a:rPr>
              <a:t>ο εργαλεία. Στυλ: </a:t>
            </a:r>
            <a:r>
              <a:rPr lang="en-US" sz="4800" i="1" dirty="0">
                <a:latin typeface="Calibri" panose="020F0502020204030204" pitchFamily="34" charset="0"/>
                <a:ea typeface="Aptos" panose="020B0004020202020204" pitchFamily="34" charset="0"/>
              </a:rPr>
              <a:t>“Picasso”, “Anime”, “Noir”, </a:t>
            </a:r>
            <a:r>
              <a:rPr lang="el-GR" sz="4800" i="1" dirty="0" err="1">
                <a:latin typeface="Calibri" panose="020F0502020204030204" pitchFamily="34" charset="0"/>
                <a:ea typeface="Aptos" panose="020B0004020202020204" pitchFamily="34" charset="0"/>
              </a:rPr>
              <a:t>κτλ</a:t>
            </a:r>
            <a:endParaRPr lang="el-CY" sz="4800" i="1" dirty="0"/>
          </a:p>
        </p:txBody>
      </p:sp>
      <p:pic>
        <p:nvPicPr>
          <p:cNvPr id="7" name="Εικόνα 6" descr="Εικόνα που περιέχει κείμενο, ιστοσελίδα, τοποθεσία web, λογισμικό&#10;&#10;Περιγραφή που δημιουργήθηκε αυτόματα">
            <a:hlinkClick r:id="rId2"/>
            <a:extLst>
              <a:ext uri="{FF2B5EF4-FFF2-40B4-BE49-F238E27FC236}">
                <a16:creationId xmlns:a16="http://schemas.microsoft.com/office/drawing/2014/main" id="{D1101B73-E70F-1184-EDCF-E1E8879639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48" y="2773323"/>
            <a:ext cx="8446125" cy="565890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340B3F2-AA00-F7D5-7F9E-2A714EB15F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393" y="2765020"/>
            <a:ext cx="8446125" cy="56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89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A660-BD31-114C-8142-56E632519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078" y="1862292"/>
            <a:ext cx="15150911" cy="1103507"/>
          </a:xfrm>
        </p:spPr>
        <p:txBody>
          <a:bodyPr/>
          <a:lstStyle/>
          <a:p>
            <a:r>
              <a:rPr lang="el-GR" dirty="0"/>
              <a:t>Δημιουργία </a:t>
            </a:r>
            <a:r>
              <a:rPr lang="el-GR" dirty="0" err="1"/>
              <a:t>παρουσι</a:t>
            </a:r>
            <a:r>
              <a:rPr lang="en-US" dirty="0" err="1"/>
              <a:t>ά</a:t>
            </a:r>
            <a:r>
              <a:rPr lang="el-GR" dirty="0" err="1"/>
              <a:t>σεων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94261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8EE4AC3-EEC9-C59D-6019-11E1EFA2A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7887"/>
            <a:ext cx="55959732" cy="68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99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hlinkClick r:id="rId2"/>
            <a:extLst>
              <a:ext uri="{FF2B5EF4-FFF2-40B4-BE49-F238E27FC236}">
                <a16:creationId xmlns:a16="http://schemas.microsoft.com/office/drawing/2014/main" id="{F7E78F58-2E10-A1DA-AE88-FE500C0E95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18" y="748729"/>
            <a:ext cx="15571158" cy="10447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14EBF-3C83-0F79-FD1C-C22021360600}"/>
              </a:ext>
            </a:extLst>
          </p:cNvPr>
          <p:cNvSpPr txBox="1"/>
          <p:nvPr/>
        </p:nvSpPr>
        <p:spPr>
          <a:xfrm>
            <a:off x="16443434" y="3074276"/>
            <a:ext cx="5060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https://</a:t>
            </a:r>
            <a:r>
              <a:rPr lang="en-US" sz="4400" b="1" dirty="0" err="1"/>
              <a:t>gamma.app</a:t>
            </a:r>
            <a:endParaRPr lang="el-CY" sz="4400" b="1" dirty="0"/>
          </a:p>
        </p:txBody>
      </p:sp>
    </p:spTree>
    <p:extLst>
      <p:ext uri="{BB962C8B-B14F-4D97-AF65-F5344CB8AC3E}">
        <p14:creationId xmlns:p14="http://schemas.microsoft.com/office/powerpoint/2010/main" val="2705484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87616B-A870-DBB8-70A2-F9B6D81731F2}"/>
              </a:ext>
            </a:extLst>
          </p:cNvPr>
          <p:cNvSpPr txBox="1"/>
          <p:nvPr/>
        </p:nvSpPr>
        <p:spPr>
          <a:xfrm>
            <a:off x="15220741" y="1871800"/>
            <a:ext cx="6410917" cy="2348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Δραστηριότητα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143706" cy="113792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040DB3C-3A7F-92D5-8575-F1D38C0006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25" y="1804066"/>
            <a:ext cx="11615014" cy="77820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306595" y="1445457"/>
            <a:ext cx="137571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6E7FDE8-A4C4-C82B-57E9-3435534E1692}"/>
              </a:ext>
            </a:extLst>
          </p:cNvPr>
          <p:cNvSpPr txBox="1"/>
          <p:nvPr/>
        </p:nvSpPr>
        <p:spPr>
          <a:xfrm>
            <a:off x="15220741" y="4220100"/>
            <a:ext cx="6410917" cy="59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i="1">
                <a:effectLst/>
              </a:rPr>
              <a:t>Δημιουργία παρουσίασης σε αντικείμενο που έχετε διδάξει.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i="1">
                <a:effectLst/>
              </a:rPr>
              <a:t>Αξιολόγηση (α) καταλληλότητας περιεχομένου, (β) αξιοπιστία περιεχομένου</a:t>
            </a:r>
            <a:endParaRPr lang="en-US" sz="3500" i="1"/>
          </a:p>
        </p:txBody>
      </p:sp>
    </p:spTree>
    <p:extLst>
      <p:ext uri="{BB962C8B-B14F-4D97-AF65-F5344CB8AC3E}">
        <p14:creationId xmlns:p14="http://schemas.microsoft.com/office/powerpoint/2010/main" val="3186542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759987" cy="11379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-1"/>
            <a:ext cx="8552779" cy="11379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427493-5A4A-DD45-A165-7FC11756C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005" y="2724092"/>
            <a:ext cx="4958001" cy="5331659"/>
          </a:xfrm>
        </p:spPr>
        <p:txBody>
          <a:bodyPr anchor="t">
            <a:normAutofit/>
          </a:bodyPr>
          <a:lstStyle/>
          <a:p>
            <a:r>
              <a:rPr lang="el-GR" sz="6000" dirty="0"/>
              <a:t>Τι έχουμε γνωρίσει:</a:t>
            </a:r>
            <a:endParaRPr lang="en-GR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58F4CB-D9AF-CF4A-8D13-1FC23DF7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7829" y="2856545"/>
            <a:ext cx="11462971" cy="6558468"/>
          </a:xfrm>
        </p:spPr>
        <p:txBody>
          <a:bodyPr>
            <a:normAutofit/>
          </a:bodyPr>
          <a:lstStyle/>
          <a:p>
            <a:r>
              <a:rPr lang="el-GR" sz="4200" dirty="0">
                <a:solidFill>
                  <a:schemeClr val="tx1">
                    <a:alpha val="80000"/>
                  </a:schemeClr>
                </a:solidFill>
              </a:rPr>
              <a:t>ΤΝ στην καθημερινή μας ζωή</a:t>
            </a:r>
          </a:p>
          <a:p>
            <a:r>
              <a:rPr lang="el-GR" sz="4200" dirty="0">
                <a:solidFill>
                  <a:schemeClr val="tx1">
                    <a:alpha val="80000"/>
                  </a:schemeClr>
                </a:solidFill>
              </a:rPr>
              <a:t>Μηχανική μάθηση</a:t>
            </a:r>
          </a:p>
          <a:p>
            <a:r>
              <a:rPr lang="el-GR" sz="4200" dirty="0">
                <a:solidFill>
                  <a:schemeClr val="tx1">
                    <a:alpha val="80000"/>
                  </a:schemeClr>
                </a:solidFill>
              </a:rPr>
              <a:t>Δημιουργία κειμένου με εργαλεία ΤΝ</a:t>
            </a:r>
          </a:p>
          <a:p>
            <a:r>
              <a:rPr lang="el-GR" sz="4200" dirty="0">
                <a:solidFill>
                  <a:schemeClr val="tx1">
                    <a:alpha val="80000"/>
                  </a:schemeClr>
                </a:solidFill>
              </a:rPr>
              <a:t>Δημιουργία εικόνας</a:t>
            </a:r>
          </a:p>
          <a:p>
            <a:r>
              <a:rPr lang="el-GR" sz="4200" dirty="0">
                <a:solidFill>
                  <a:schemeClr val="tx1">
                    <a:alpha val="80000"/>
                  </a:schemeClr>
                </a:solidFill>
              </a:rPr>
              <a:t>Δημιουργία παρουσιάσεων</a:t>
            </a:r>
            <a:endParaRPr lang="en-US" sz="42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80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1928B49B-4215-0540-BEB7-3D330E0FEA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 rot="16200000">
            <a:off x="-2966720" y="4954589"/>
            <a:ext cx="9996488" cy="1470025"/>
          </a:xfrm>
        </p:spPr>
        <p:txBody>
          <a:bodyPr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8960" b="1" dirty="0"/>
              <a:t>Ευχαριστώ!</a:t>
            </a:r>
            <a:endParaRPr lang="en-US" sz="8960" b="1" dirty="0"/>
          </a:p>
        </p:txBody>
      </p:sp>
    </p:spTree>
    <p:extLst>
      <p:ext uri="{BB962C8B-B14F-4D97-AF65-F5344CB8AC3E}">
        <p14:creationId xmlns:p14="http://schemas.microsoft.com/office/powerpoint/2010/main" val="25225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23D8476-2936-A141-A628-93BCCFB67C1C}"/>
              </a:ext>
            </a:extLst>
          </p:cNvPr>
          <p:cNvSpPr txBox="1">
            <a:spLocks/>
          </p:cNvSpPr>
          <p:nvPr/>
        </p:nvSpPr>
        <p:spPr>
          <a:xfrm>
            <a:off x="3392755" y="1847203"/>
            <a:ext cx="16201190" cy="7684795"/>
          </a:xfrm>
          <a:prstGeom prst="rect">
            <a:avLst/>
          </a:prstGeom>
        </p:spPr>
        <p:txBody>
          <a:bodyPr vert="horz" lIns="151723" tIns="75861" rIns="151723" bIns="75861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  Ίδρυμα Ωνάση, με επιφύλαξη κάθε </a:t>
            </a:r>
            <a:r>
              <a:rPr lang="el-GR" sz="2323" dirty="0" err="1">
                <a:latin typeface="Arial" panose="020B0604020202020204" pitchFamily="34" charset="0"/>
                <a:cs typeface="Arial" panose="020B0604020202020204" pitchFamily="34" charset="0"/>
              </a:rPr>
              <a:t>νομίμου</a:t>
            </a:r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 δικαιώματος.</a:t>
            </a:r>
          </a:p>
          <a:p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Το παρόν έργο, εκτός αν αναφέρεται διαφορετικά, διατίθεται με άδεια </a:t>
            </a:r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CC BY-SA 4.0</a:t>
            </a:r>
          </a:p>
          <a:p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Το έργο δημιουργήθηκε στο πλαίσιο του προγράμματος </a:t>
            </a:r>
            <a:r>
              <a:rPr lang="en-US" sz="2323" dirty="0" err="1">
                <a:latin typeface="Arial" panose="020B0604020202020204" pitchFamily="34" charset="0"/>
                <a:cs typeface="Arial" panose="020B0604020202020204" pitchFamily="34" charset="0"/>
              </a:rPr>
              <a:t>AI_ducation</a:t>
            </a:r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 Festival: H </a:t>
            </a:r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Τεχνητή Νοημοσύνη στην Εκπαίδευση</a:t>
            </a:r>
            <a:endParaRPr lang="en-US" sz="232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Το Ίδρυμα Ωνάση δεν φέρει καμία ευθύνη για περιεχόμενο το οποίο δεν φιλοξενείται στους διαδικτυακούς του τόπους.</a:t>
            </a:r>
          </a:p>
          <a:p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Συγγραφέας:</a:t>
            </a:r>
            <a:r>
              <a:rPr lang="en-GB" sz="23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Αλέξανδρος Κοφτερός, </a:t>
            </a:r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endParaRPr lang="el-GR" sz="232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---</a:t>
            </a:r>
          </a:p>
          <a:p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© 2024 Onassis Foundation, </a:t>
            </a:r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323" dirty="0" err="1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 Rights Reserved</a:t>
            </a:r>
          </a:p>
          <a:p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This work, unless otherwise specified, is licensed under a CC BY-SA 4.0</a:t>
            </a:r>
          </a:p>
          <a:p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This work has been created in the context of program </a:t>
            </a:r>
            <a:r>
              <a:rPr lang="en-US" sz="2323" dirty="0" err="1">
                <a:latin typeface="Arial" panose="020B0604020202020204" pitchFamily="34" charset="0"/>
                <a:cs typeface="Arial" panose="020B0604020202020204" pitchFamily="34" charset="0"/>
              </a:rPr>
              <a:t>AI_ducation</a:t>
            </a:r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 Festival: Artificial Intelligence in Education</a:t>
            </a:r>
          </a:p>
          <a:p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The Onassis Foundation is not liable for any third-party content that is does not host.</a:t>
            </a:r>
          </a:p>
          <a:p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Author: </a:t>
            </a:r>
            <a:r>
              <a:rPr lang="el-GR" sz="2323" dirty="0">
                <a:latin typeface="Arial" panose="020B0604020202020204" pitchFamily="34" charset="0"/>
                <a:cs typeface="Arial" panose="020B0604020202020204" pitchFamily="34" charset="0"/>
              </a:rPr>
              <a:t>Αλέξανδρος Κοφτερός, </a:t>
            </a:r>
            <a:r>
              <a:rPr lang="en-US" sz="2323" dirty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endParaRPr lang="el-GR" sz="232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4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hlinkClick r:id="rId2"/>
            <a:extLst>
              <a:ext uri="{FF2B5EF4-FFF2-40B4-BE49-F238E27FC236}">
                <a16:creationId xmlns:a16="http://schemas.microsoft.com/office/drawing/2014/main" id="{274D81A7-CEB4-E2FE-686E-6400585BDF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969" y="10"/>
            <a:ext cx="15512016" cy="113791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-1"/>
            <a:ext cx="8552779" cy="11379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8603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AA55735-E20E-1D61-F9BC-35D23BB36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969" y="10"/>
            <a:ext cx="15512016" cy="113791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-1"/>
            <a:ext cx="8552779" cy="11379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1205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44" y="0"/>
            <a:ext cx="22754298" cy="1137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32EC8A8-46A2-DF13-AD57-56F3876C6C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27"/>
            <a:ext cx="22759967" cy="113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6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27493-5A4A-DD45-A165-7FC11756C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bg1"/>
                </a:solidFill>
              </a:rPr>
              <a:t>Περιεχ</a:t>
            </a:r>
            <a:r>
              <a:rPr lang="en-US" dirty="0" err="1">
                <a:solidFill>
                  <a:schemeClr val="bg1"/>
                </a:solidFill>
              </a:rPr>
              <a:t>ό</a:t>
            </a:r>
            <a:r>
              <a:rPr lang="el-GR" dirty="0" err="1">
                <a:solidFill>
                  <a:schemeClr val="bg1"/>
                </a:solidFill>
              </a:rPr>
              <a:t>μενα</a:t>
            </a:r>
            <a:endParaRPr lang="en-G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58F4CB-D9AF-CF4A-8D13-1FC23DF78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ΤΝ στην καθημερινή μας ζωή</a:t>
            </a:r>
          </a:p>
          <a:p>
            <a:r>
              <a:rPr lang="el-GR" sz="3600" dirty="0">
                <a:solidFill>
                  <a:schemeClr val="bg1"/>
                </a:solidFill>
              </a:rPr>
              <a:t>Μηχανική μάθηση</a:t>
            </a:r>
          </a:p>
          <a:p>
            <a:r>
              <a:rPr lang="el-GR" sz="3600" dirty="0">
                <a:solidFill>
                  <a:schemeClr val="bg1"/>
                </a:solidFill>
              </a:rPr>
              <a:t>Δημιουργία κειμένου με εργαλεία ΤΝ</a:t>
            </a:r>
          </a:p>
          <a:p>
            <a:r>
              <a:rPr lang="el-GR" sz="3600" dirty="0">
                <a:solidFill>
                  <a:schemeClr val="bg1"/>
                </a:solidFill>
              </a:rPr>
              <a:t>Δημιουργία εικόνας</a:t>
            </a:r>
          </a:p>
          <a:p>
            <a:r>
              <a:rPr lang="el-GR" sz="3600" dirty="0">
                <a:solidFill>
                  <a:schemeClr val="bg1"/>
                </a:solidFill>
              </a:rPr>
              <a:t>Δημιουργία παρουσιάσεων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729E-FD84-5340-A205-B7E754722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1582" y="2471111"/>
            <a:ext cx="13754280" cy="3125856"/>
          </a:xfrm>
        </p:spPr>
        <p:txBody>
          <a:bodyPr/>
          <a:lstStyle/>
          <a:p>
            <a:r>
              <a:rPr lang="el-GR"/>
              <a:t>Τεχνητή Νοημοσύνη στην καθημερινή μας ζωή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36273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2802</TotalTime>
  <Words>385</Words>
  <Application>Microsoft Macintosh PowerPoint</Application>
  <PresentationFormat>Προσαρμογή</PresentationFormat>
  <Paragraphs>66</Paragraphs>
  <Slides>44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8" baseType="lpstr">
      <vt:lpstr>Arial</vt:lpstr>
      <vt:lpstr>Calibri</vt:lpstr>
      <vt:lpstr>Helvetica Neue World W82_55 Rm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Περιεχόμενα</vt:lpstr>
      <vt:lpstr>Τεχνητή Νοημοσύνη στην καθημερινή μας ζωή</vt:lpstr>
      <vt:lpstr>Παρουσίαση του PowerPoint</vt:lpstr>
      <vt:lpstr>Παρουσίαση του PowerPoint</vt:lpstr>
      <vt:lpstr>Παρουσίαση του PowerPoint</vt:lpstr>
      <vt:lpstr>Μεταφράσεις</vt:lpstr>
      <vt:lpstr>Παρουσίαση του PowerPoint</vt:lpstr>
      <vt:lpstr>Παρουσίαση του PowerPoint</vt:lpstr>
      <vt:lpstr>Παρουσίαση του PowerPoint</vt:lpstr>
      <vt:lpstr>Μηχανική Μάθηση</vt:lpstr>
      <vt:lpstr>Παρουσίαση του PowerPoint</vt:lpstr>
      <vt:lpstr>Παρουσίαση του PowerPoint</vt:lpstr>
      <vt:lpstr>Γενετική Τεχνητή Νοημοσύνη (Generative AI)</vt:lpstr>
      <vt:lpstr>Παρουσίαση του PowerPoint</vt:lpstr>
      <vt:lpstr>Conversational AI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Δημιουργία σχεδίου μαθήματος</vt:lpstr>
      <vt:lpstr>Παρουσίαση του PowerPoint</vt:lpstr>
      <vt:lpstr>Παρουσίαση του PowerPoint</vt:lpstr>
      <vt:lpstr>Δημιουργία εικόνας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Δημιουργία παρουσιάσεων</vt:lpstr>
      <vt:lpstr>Παρουσίαση του PowerPoint</vt:lpstr>
      <vt:lpstr>Παρουσίαση του PowerPoint</vt:lpstr>
      <vt:lpstr>Τι έχουμε γνωρίσει: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ONASSIS DAYS</dc:title>
  <dc:creator>Theodoros Koveos</dc:creator>
  <cp:lastModifiedBy>Αλέξανδρος Κοφτερός</cp:lastModifiedBy>
  <cp:revision>81</cp:revision>
  <dcterms:created xsi:type="dcterms:W3CDTF">2019-07-26T07:36:32Z</dcterms:created>
  <dcterms:modified xsi:type="dcterms:W3CDTF">2024-07-03T20:54:32Z</dcterms:modified>
</cp:coreProperties>
</file>